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2.svg" ContentType="image/svg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5" r:id="rId3"/>
    <p:sldId id="292" r:id="rId5"/>
    <p:sldId id="271" r:id="rId6"/>
    <p:sldId id="293" r:id="rId7"/>
    <p:sldId id="294" r:id="rId8"/>
    <p:sldId id="295" r:id="rId9"/>
    <p:sldId id="274" r:id="rId10"/>
    <p:sldId id="297" r:id="rId11"/>
    <p:sldId id="299" r:id="rId12"/>
    <p:sldId id="300" r:id="rId13"/>
    <p:sldId id="301" r:id="rId14"/>
    <p:sldId id="303" r:id="rId15"/>
    <p:sldId id="302" r:id="rId16"/>
    <p:sldId id="305" r:id="rId17"/>
    <p:sldId id="306" r:id="rId18"/>
    <p:sldId id="307" r:id="rId19"/>
    <p:sldId id="304" r:id="rId20"/>
    <p:sldId id="308" r:id="rId21"/>
    <p:sldId id="309" r:id="rId22"/>
  </p:sldIdLst>
  <p:sldSz cx="9144000" cy="5715000" type="screen16x10"/>
  <p:notesSz cx="6858000" cy="9144000"/>
  <p:custDataLst>
    <p:tags r:id="rId26"/>
  </p:custDataLst>
  <p:defaultTextStyle>
    <a:defPPr>
      <a:defRPr lang="zh-CN"/>
    </a:defPPr>
    <a:lvl1pPr marL="0" algn="l" defTabSz="713105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1pPr>
    <a:lvl2pPr marL="356870" algn="l" defTabSz="713105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2pPr>
    <a:lvl3pPr marL="713105" algn="l" defTabSz="713105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3pPr>
    <a:lvl4pPr marL="1069975" algn="l" defTabSz="713105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4pPr>
    <a:lvl5pPr marL="1426210" algn="l" defTabSz="713105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105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6pPr>
    <a:lvl7pPr marL="2139315" algn="l" defTabSz="713105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7pPr>
    <a:lvl8pPr marL="2496185" algn="l" defTabSz="713105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8pPr>
    <a:lvl9pPr marL="2852420" algn="l" defTabSz="713105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AE16"/>
    <a:srgbClr val="71BB17"/>
    <a:srgbClr val="11A8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8" autoAdjust="0"/>
    <p:restoredTop sz="93655" autoAdjust="0"/>
  </p:normalViewPr>
  <p:slideViewPr>
    <p:cSldViewPr snapToGrid="0">
      <p:cViewPr varScale="1">
        <p:scale>
          <a:sx n="103" d="100"/>
          <a:sy n="103" d="100"/>
        </p:scale>
        <p:origin x="126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10.emf"/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4" Type="http://schemas.openxmlformats.org/officeDocument/2006/relationships/image" Target="../media/image20.emf"/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5" Type="http://schemas.openxmlformats.org/officeDocument/2006/relationships/image" Target="../media/image29.emf"/><Relationship Id="rId4" Type="http://schemas.openxmlformats.org/officeDocument/2006/relationships/image" Target="../media/image28.emf"/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D608B-C749-4363-8297-60E926BAC1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89603-C716-4AB7-BAFD-BE4F9294DBC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713105" rtl="0" eaLnBrk="1" latinLnBrk="0" hangingPunct="1">
      <a:defRPr sz="935" kern="1200">
        <a:solidFill>
          <a:schemeClr val="tx1"/>
        </a:solidFill>
        <a:latin typeface="+mn-lt"/>
        <a:ea typeface="+mn-ea"/>
        <a:cs typeface="+mn-cs"/>
      </a:defRPr>
    </a:lvl1pPr>
    <a:lvl2pPr marL="356870" algn="l" defTabSz="713105" rtl="0" eaLnBrk="1" latinLnBrk="0" hangingPunct="1">
      <a:defRPr sz="935" kern="1200">
        <a:solidFill>
          <a:schemeClr val="tx1"/>
        </a:solidFill>
        <a:latin typeface="+mn-lt"/>
        <a:ea typeface="+mn-ea"/>
        <a:cs typeface="+mn-cs"/>
      </a:defRPr>
    </a:lvl2pPr>
    <a:lvl3pPr marL="713105" algn="l" defTabSz="713105" rtl="0" eaLnBrk="1" latinLnBrk="0" hangingPunct="1">
      <a:defRPr sz="935" kern="1200">
        <a:solidFill>
          <a:schemeClr val="tx1"/>
        </a:solidFill>
        <a:latin typeface="+mn-lt"/>
        <a:ea typeface="+mn-ea"/>
        <a:cs typeface="+mn-cs"/>
      </a:defRPr>
    </a:lvl3pPr>
    <a:lvl4pPr marL="1069975" algn="l" defTabSz="713105" rtl="0" eaLnBrk="1" latinLnBrk="0" hangingPunct="1">
      <a:defRPr sz="935" kern="1200">
        <a:solidFill>
          <a:schemeClr val="tx1"/>
        </a:solidFill>
        <a:latin typeface="+mn-lt"/>
        <a:ea typeface="+mn-ea"/>
        <a:cs typeface="+mn-cs"/>
      </a:defRPr>
    </a:lvl4pPr>
    <a:lvl5pPr marL="1426210" algn="l" defTabSz="713105" rtl="0" eaLnBrk="1" latinLnBrk="0" hangingPunct="1">
      <a:defRPr sz="935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105" rtl="0" eaLnBrk="1" latinLnBrk="0" hangingPunct="1">
      <a:defRPr sz="935" kern="1200">
        <a:solidFill>
          <a:schemeClr val="tx1"/>
        </a:solidFill>
        <a:latin typeface="+mn-lt"/>
        <a:ea typeface="+mn-ea"/>
        <a:cs typeface="+mn-cs"/>
      </a:defRPr>
    </a:lvl6pPr>
    <a:lvl7pPr marL="2139315" algn="l" defTabSz="713105" rtl="0" eaLnBrk="1" latinLnBrk="0" hangingPunct="1">
      <a:defRPr sz="935" kern="1200">
        <a:solidFill>
          <a:schemeClr val="tx1"/>
        </a:solidFill>
        <a:latin typeface="+mn-lt"/>
        <a:ea typeface="+mn-ea"/>
        <a:cs typeface="+mn-cs"/>
      </a:defRPr>
    </a:lvl7pPr>
    <a:lvl8pPr marL="2496185" algn="l" defTabSz="713105" rtl="0" eaLnBrk="1" latinLnBrk="0" hangingPunct="1">
      <a:defRPr sz="935" kern="1200">
        <a:solidFill>
          <a:schemeClr val="tx1"/>
        </a:solidFill>
        <a:latin typeface="+mn-lt"/>
        <a:ea typeface="+mn-ea"/>
        <a:cs typeface="+mn-cs"/>
      </a:defRPr>
    </a:lvl8pPr>
    <a:lvl9pPr marL="2852420" algn="l" defTabSz="713105" rtl="0" eaLnBrk="1" latinLnBrk="0" hangingPunct="1">
      <a:defRPr sz="93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,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9103A-DDD3-4712-AF28-B56AA455E8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89603-C716-4AB7-BAFD-BE4F9294DB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89603-C716-4AB7-BAFD-BE4F9294DB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89603-C716-4AB7-BAFD-BE4F9294DB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89603-C716-4AB7-BAFD-BE4F9294DB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89603-C716-4AB7-BAFD-BE4F9294DB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89603-C716-4AB7-BAFD-BE4F9294DB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89603-C716-4AB7-BAFD-BE4F9294DB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89603-C716-4AB7-BAFD-BE4F9294DB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89603-C716-4AB7-BAFD-BE4F9294DB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89603-C716-4AB7-BAFD-BE4F9294DB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89603-C716-4AB7-BAFD-BE4F9294DB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89603-C716-4AB7-BAFD-BE4F9294DB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89603-C716-4AB7-BAFD-BE4F9294DB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22F4-E64F-4F22-9BD6-130BC127FB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C7A37-56F4-41C3-A5EA-D050A3CDE4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22F4-E64F-4F22-9BD6-130BC127FB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C7A37-56F4-41C3-A5EA-D050A3CDE4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04271"/>
            <a:ext cx="5800725" cy="484319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22F4-E64F-4F22-9BD6-130BC127FB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C7A37-56F4-41C3-A5EA-D050A3CDE4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22F4-E64F-4F22-9BD6-130BC127FB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C7A37-56F4-41C3-A5EA-D050A3CDE4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424785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22F4-E64F-4F22-9BD6-130BC127FB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C7A37-56F4-41C3-A5EA-D050A3CDE4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22F4-E64F-4F22-9BD6-130BC127FB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C7A37-56F4-41C3-A5EA-D050A3CDE4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087563"/>
            <a:ext cx="3887391" cy="30704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22F4-E64F-4F22-9BD6-130BC127FB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C7A37-56F4-41C3-A5EA-D050A3CDE4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22F4-E64F-4F22-9BD6-130BC127FB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C7A37-56F4-41C3-A5EA-D050A3CDE4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22F4-E64F-4F22-9BD6-130BC127FB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C7A37-56F4-41C3-A5EA-D050A3CDE4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22F4-E64F-4F22-9BD6-130BC127FB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C7A37-56F4-41C3-A5EA-D050A3CDE4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22F4-E64F-4F22-9BD6-130BC127FB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C7A37-56F4-41C3-A5EA-D050A3CDE4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529696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3022F4-E64F-4F22-9BD6-130BC127FB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5296962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529696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FC7A37-56F4-41C3-A5EA-D050A3CDE48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2.svg"/><Relationship Id="rId7" Type="http://schemas.openxmlformats.org/officeDocument/2006/relationships/image" Target="../media/image21.jpeg"/><Relationship Id="rId6" Type="http://schemas.openxmlformats.org/officeDocument/2006/relationships/slide" Target="slide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0" Type="http://schemas.openxmlformats.org/officeDocument/2006/relationships/notesSlide" Target="../notesSlides/notesSlide5.xml"/><Relationship Id="rId1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svg"/><Relationship Id="rId3" Type="http://schemas.openxmlformats.org/officeDocument/2006/relationships/image" Target="../media/image21.jpeg"/><Relationship Id="rId2" Type="http://schemas.openxmlformats.org/officeDocument/2006/relationships/slide" Target="slide4.xml"/><Relationship Id="rId1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5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3" Type="http://schemas.openxmlformats.org/officeDocument/2006/relationships/image" Target="../media/image22.svg"/><Relationship Id="rId2" Type="http://schemas.openxmlformats.org/officeDocument/2006/relationships/image" Target="../media/image21.jpeg"/><Relationship Id="rId1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6.jpeg"/><Relationship Id="rId3" Type="http://schemas.openxmlformats.org/officeDocument/2006/relationships/image" Target="../media/image22.svg"/><Relationship Id="rId2" Type="http://schemas.openxmlformats.org/officeDocument/2006/relationships/image" Target="../media/image21.jpeg"/><Relationship Id="rId1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3" Type="http://schemas.openxmlformats.org/officeDocument/2006/relationships/image" Target="../media/image22.svg"/><Relationship Id="rId2" Type="http://schemas.openxmlformats.org/officeDocument/2006/relationships/image" Target="../media/image21.jpeg"/><Relationship Id="rId1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3" Type="http://schemas.openxmlformats.org/officeDocument/2006/relationships/image" Target="../media/image22.svg"/><Relationship Id="rId2" Type="http://schemas.openxmlformats.org/officeDocument/2006/relationships/image" Target="../media/image21.jpeg"/><Relationship Id="rId1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5.jpeg"/><Relationship Id="rId6" Type="http://schemas.openxmlformats.org/officeDocument/2006/relationships/image" Target="../media/image54.jpeg"/><Relationship Id="rId5" Type="http://schemas.microsoft.com/office/2007/relationships/hdphoto" Target="../media/image53.wdp"/><Relationship Id="rId4" Type="http://schemas.openxmlformats.org/officeDocument/2006/relationships/image" Target="../media/image52.jpeg"/><Relationship Id="rId3" Type="http://schemas.openxmlformats.org/officeDocument/2006/relationships/image" Target="../media/image22.svg"/><Relationship Id="rId2" Type="http://schemas.openxmlformats.org/officeDocument/2006/relationships/image" Target="../media/image21.jpeg"/><Relationship Id="rId1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9.jpeg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3" Type="http://schemas.openxmlformats.org/officeDocument/2006/relationships/image" Target="../media/image22.svg"/><Relationship Id="rId2" Type="http://schemas.openxmlformats.org/officeDocument/2006/relationships/image" Target="../media/image21.jpeg"/><Relationship Id="rId1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3" Type="http://schemas.openxmlformats.org/officeDocument/2006/relationships/image" Target="../media/image22.svg"/><Relationship Id="rId2" Type="http://schemas.openxmlformats.org/officeDocument/2006/relationships/image" Target="../media/image21.jpeg"/><Relationship Id="rId1" Type="http://schemas.openxmlformats.org/officeDocument/2006/relationships/slide" Target="slide6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3" Type="http://schemas.openxmlformats.org/officeDocument/2006/relationships/image" Target="../media/image22.svg"/><Relationship Id="rId2" Type="http://schemas.openxmlformats.org/officeDocument/2006/relationships/image" Target="../media/image21.jpeg"/><Relationship Id="rId1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jpeg"/><Relationship Id="rId4" Type="http://schemas.openxmlformats.org/officeDocument/2006/relationships/image" Target="../media/image4.e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3.emf"/><Relationship Id="rId1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.bin"/><Relationship Id="rId8" Type="http://schemas.openxmlformats.org/officeDocument/2006/relationships/image" Target="../media/image9.emf"/><Relationship Id="rId7" Type="http://schemas.openxmlformats.org/officeDocument/2006/relationships/oleObject" Target="../embeddings/oleObject5.bin"/><Relationship Id="rId6" Type="http://schemas.openxmlformats.org/officeDocument/2006/relationships/image" Target="../media/image8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emf"/><Relationship Id="rId3" Type="http://schemas.openxmlformats.org/officeDocument/2006/relationships/oleObject" Target="../embeddings/oleObject3.bin"/><Relationship Id="rId2" Type="http://schemas.openxmlformats.org/officeDocument/2006/relationships/slide" Target="slide7.xml"/><Relationship Id="rId12" Type="http://schemas.openxmlformats.org/officeDocument/2006/relationships/vmlDrawing" Target="../drawings/vmlDrawing2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0.emf"/><Relationship Id="rId1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3.emf"/><Relationship Id="rId7" Type="http://schemas.openxmlformats.org/officeDocument/2006/relationships/oleObject" Target="../embeddings/oleObject9.bin"/><Relationship Id="rId6" Type="http://schemas.openxmlformats.org/officeDocument/2006/relationships/image" Target="../media/image12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emf"/><Relationship Id="rId3" Type="http://schemas.openxmlformats.org/officeDocument/2006/relationships/oleObject" Target="../embeddings/oleObject7.bin"/><Relationship Id="rId2" Type="http://schemas.openxmlformats.org/officeDocument/2006/relationships/slide" Target="slide9.xml"/><Relationship Id="rId10" Type="http://schemas.openxmlformats.org/officeDocument/2006/relationships/vmlDrawing" Target="../drawings/vmlDrawing3.vml"/><Relationship Id="rId1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" Target="slide13.xml"/><Relationship Id="rId8" Type="http://schemas.openxmlformats.org/officeDocument/2006/relationships/image" Target="../media/image16.emf"/><Relationship Id="rId7" Type="http://schemas.openxmlformats.org/officeDocument/2006/relationships/oleObject" Target="../embeddings/oleObject12.bin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emf"/><Relationship Id="rId3" Type="http://schemas.openxmlformats.org/officeDocument/2006/relationships/oleObject" Target="../embeddings/oleObject10.bin"/><Relationship Id="rId2" Type="http://schemas.openxmlformats.org/officeDocument/2006/relationships/slide" Target="slide15.xml"/><Relationship Id="rId11" Type="http://schemas.openxmlformats.org/officeDocument/2006/relationships/vmlDrawing" Target="../drawings/vmlDrawing4.vml"/><Relationship Id="rId10" Type="http://schemas.openxmlformats.org/officeDocument/2006/relationships/slideLayout" Target="../slideLayouts/slideLayout2.xml"/><Relationship Id="rId1" Type="http://schemas.openxmlformats.org/officeDocument/2006/relationships/slide" Target="slide1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emf"/><Relationship Id="rId8" Type="http://schemas.openxmlformats.org/officeDocument/2006/relationships/oleObject" Target="../embeddings/oleObject16.bin"/><Relationship Id="rId7" Type="http://schemas.openxmlformats.org/officeDocument/2006/relationships/image" Target="../media/image19.emf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4.bin"/><Relationship Id="rId3" Type="http://schemas.openxmlformats.org/officeDocument/2006/relationships/image" Target="../media/image17.emf"/><Relationship Id="rId2" Type="http://schemas.openxmlformats.org/officeDocument/2006/relationships/oleObject" Target="../embeddings/oleObject13.bin"/><Relationship Id="rId12" Type="http://schemas.openxmlformats.org/officeDocument/2006/relationships/vmlDrawing" Target="../drawings/vmlDrawing5.vml"/><Relationship Id="rId11" Type="http://schemas.openxmlformats.org/officeDocument/2006/relationships/slideLayout" Target="../slideLayouts/slideLayout2.xml"/><Relationship Id="rId10" Type="http://schemas.openxmlformats.org/officeDocument/2006/relationships/slide" Target="slide18.xml"/><Relationship Id="rId1" Type="http://schemas.openxmlformats.org/officeDocument/2006/relationships/slide" Target="slide19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emf"/><Relationship Id="rId8" Type="http://schemas.openxmlformats.org/officeDocument/2006/relationships/oleObject" Target="../embeddings/oleObject18.bin"/><Relationship Id="rId7" Type="http://schemas.openxmlformats.org/officeDocument/2006/relationships/image" Target="../media/image25.emf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svg"/><Relationship Id="rId2" Type="http://schemas.openxmlformats.org/officeDocument/2006/relationships/image" Target="../media/image21.jpeg"/><Relationship Id="rId18" Type="http://schemas.openxmlformats.org/officeDocument/2006/relationships/notesSlide" Target="../notesSlides/notesSlide2.xml"/><Relationship Id="rId17" Type="http://schemas.openxmlformats.org/officeDocument/2006/relationships/vmlDrawing" Target="../drawings/vmlDrawing6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29.emf"/><Relationship Id="rId14" Type="http://schemas.openxmlformats.org/officeDocument/2006/relationships/oleObject" Target="../embeddings/oleObject21.bin"/><Relationship Id="rId13" Type="http://schemas.openxmlformats.org/officeDocument/2006/relationships/image" Target="../media/image28.emf"/><Relationship Id="rId12" Type="http://schemas.openxmlformats.org/officeDocument/2006/relationships/oleObject" Target="../embeddings/oleObject20.bin"/><Relationship Id="rId11" Type="http://schemas.openxmlformats.org/officeDocument/2006/relationships/image" Target="../media/image27.emf"/><Relationship Id="rId10" Type="http://schemas.openxmlformats.org/officeDocument/2006/relationships/oleObject" Target="../embeddings/oleObject19.bin"/><Relationship Id="rId1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4.jpeg"/><Relationship Id="rId7" Type="http://schemas.openxmlformats.org/officeDocument/2006/relationships/image" Target="../media/image33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3" Type="http://schemas.openxmlformats.org/officeDocument/2006/relationships/image" Target="../media/image22.svg"/><Relationship Id="rId2" Type="http://schemas.openxmlformats.org/officeDocument/2006/relationships/image" Target="../media/image21.jpeg"/><Relationship Id="rId10" Type="http://schemas.openxmlformats.org/officeDocument/2006/relationships/notesSlide" Target="../notesSlides/notesSlide3.xml"/><Relationship Id="rId1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svg"/><Relationship Id="rId3" Type="http://schemas.openxmlformats.org/officeDocument/2006/relationships/image" Target="../media/image21.jpeg"/><Relationship Id="rId2" Type="http://schemas.openxmlformats.org/officeDocument/2006/relationships/slide" Target="slide4.xml"/><Relationship Id="rId1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5232528" y="5298647"/>
            <a:ext cx="3840737" cy="306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Am. Chem. Soc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146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14422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548242" y="2955464"/>
            <a:ext cx="2977919" cy="2010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zh-CN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Furanobutenolide</a:t>
            </a:r>
            <a:r>
              <a:rPr lang="en-US" altLang="zh-CN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-derived </a:t>
            </a:r>
            <a:r>
              <a:rPr lang="en-US" altLang="zh-CN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Cembranoids</a:t>
            </a:r>
            <a:r>
              <a:rPr lang="en-US" altLang="zh-CN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Norcembranoids</a:t>
            </a:r>
            <a:endParaRPr lang="en-US" altLang="zh-CN" sz="1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zh-CN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Compact Tetracyclic Framework</a:t>
            </a:r>
            <a:endParaRPr lang="en-US" altLang="zh-CN" sz="1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zh-CN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4-8 Consecutive Stereocenters</a:t>
            </a:r>
            <a:endParaRPr lang="en-US" altLang="zh-CN" sz="1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zh-CN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Anticancer, Anti-inflammatory, and Cytotoxicity Activities</a:t>
            </a:r>
            <a:endParaRPr lang="en-US" altLang="zh-CN" sz="1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Total Syntheses of 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zh-CN" sz="14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3915" y="2857500"/>
            <a:ext cx="4166430" cy="254754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11181"/>
          <a:stretch>
            <a:fillRect/>
          </a:stretch>
        </p:blipFill>
        <p:spPr>
          <a:xfrm>
            <a:off x="0" y="73203"/>
            <a:ext cx="9144000" cy="24621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 12"/>
          <p:cNvSpPr>
            <a:spLocks noGrp="1"/>
          </p:cNvSpPr>
          <p:nvPr>
            <p:ph type="title"/>
          </p:nvPr>
        </p:nvSpPr>
        <p:spPr>
          <a:xfrm>
            <a:off x="785219" y="172652"/>
            <a:ext cx="7821262" cy="389096"/>
          </a:xfrm>
        </p:spPr>
        <p:txBody>
          <a:bodyPr>
            <a:noAutofit/>
          </a:bodyPr>
          <a:lstStyle/>
          <a:p>
            <a:r>
              <a:rPr lang="en-US" altLang="zh-CN" sz="21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5	Fleming-</a:t>
            </a:r>
            <a:r>
              <a:rPr lang="en-US" altLang="zh-CN" sz="21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Tamao</a:t>
            </a:r>
            <a:r>
              <a:rPr lang="en-US" altLang="zh-CN" sz="21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Oxidation</a:t>
            </a:r>
            <a:endParaRPr lang="zh-CN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468733" y="1478279"/>
            <a:ext cx="169817" cy="175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7549" y="693426"/>
            <a:ext cx="3481343" cy="8632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94303" y="2246729"/>
            <a:ext cx="1072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Mechanism:</a:t>
            </a:r>
            <a:endParaRPr lang="zh-CN" alt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17274" y="3335255"/>
            <a:ext cx="8964897" cy="1348185"/>
            <a:chOff x="270002" y="2070181"/>
            <a:chExt cx="8802155" cy="132371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/>
            <a:srcRect b="50686"/>
            <a:stretch>
              <a:fillRect/>
            </a:stretch>
          </p:blipFill>
          <p:spPr>
            <a:xfrm>
              <a:off x="270002" y="2200782"/>
              <a:ext cx="4776232" cy="119311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2"/>
            <a:srcRect t="55479"/>
            <a:stretch>
              <a:fillRect/>
            </a:stretch>
          </p:blipFill>
          <p:spPr>
            <a:xfrm>
              <a:off x="4295925" y="2070181"/>
              <a:ext cx="4776232" cy="1077147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332228" y="4563261"/>
            <a:ext cx="8584026" cy="1097061"/>
            <a:chOff x="389748" y="3817652"/>
            <a:chExt cx="7547905" cy="964642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6250"/>
            <a:stretch>
              <a:fillRect/>
            </a:stretch>
          </p:blipFill>
          <p:spPr>
            <a:xfrm>
              <a:off x="389748" y="3817652"/>
              <a:ext cx="4656486" cy="96464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3"/>
            <a:srcRect t="67445" r="34253"/>
            <a:stretch>
              <a:fillRect/>
            </a:stretch>
          </p:blipFill>
          <p:spPr>
            <a:xfrm>
              <a:off x="4876149" y="4095980"/>
              <a:ext cx="3061504" cy="492612"/>
            </a:xfrm>
            <a:prstGeom prst="rect">
              <a:avLst/>
            </a:prstGeom>
          </p:spPr>
        </p:pic>
      </p:grpSp>
      <p:sp>
        <p:nvSpPr>
          <p:cNvPr id="19" name="文本框 18"/>
          <p:cNvSpPr txBox="1"/>
          <p:nvPr/>
        </p:nvSpPr>
        <p:spPr>
          <a:xfrm>
            <a:off x="518605" y="1556686"/>
            <a:ext cx="51428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将较稳定的硅基转变为羟基，可将硅基作为羟基前体</a:t>
            </a:r>
            <a:endParaRPr lang="en-US" altLang="zh-CN" sz="14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硅基上须有至少一个苯基或杂原子作为离去基团</a:t>
            </a:r>
            <a:endParaRPr lang="en-US" altLang="zh-CN" sz="14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847" y="682812"/>
            <a:ext cx="3736075" cy="88448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1226" y="2113113"/>
            <a:ext cx="4416994" cy="1134866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270002" y="242898"/>
            <a:ext cx="248603" cy="248605"/>
            <a:chOff x="270002" y="242898"/>
            <a:chExt cx="248603" cy="248605"/>
          </a:xfrm>
        </p:grpSpPr>
        <p:sp>
          <p:nvSpPr>
            <p:cNvPr id="27" name="椭圆 26">
              <a:hlinkClick r:id="" action="ppaction://noaction"/>
            </p:cNvPr>
            <p:cNvSpPr/>
            <p:nvPr/>
          </p:nvSpPr>
          <p:spPr>
            <a:xfrm>
              <a:off x="270002" y="242900"/>
              <a:ext cx="248603" cy="24860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alpha val="60000"/>
                  </a:schemeClr>
                </a:gs>
                <a:gs pos="50000">
                  <a:srgbClr val="FFFFFF">
                    <a:alpha val="80000"/>
                  </a:srgb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  <a:effectLst>
              <a:outerShdw blurRad="50800" dir="13500000" sx="107000" sy="107000" algn="b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图形 27" descr="带向左箭头的圆圈 纯色填充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70002" y="242898"/>
              <a:ext cx="248603" cy="2486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 12"/>
          <p:cNvSpPr>
            <a:spLocks noGrp="1"/>
          </p:cNvSpPr>
          <p:nvPr>
            <p:ph type="title"/>
          </p:nvPr>
        </p:nvSpPr>
        <p:spPr>
          <a:xfrm>
            <a:off x="785219" y="172652"/>
            <a:ext cx="7821262" cy="389096"/>
          </a:xfrm>
        </p:spPr>
        <p:txBody>
          <a:bodyPr>
            <a:noAutofit/>
          </a:bodyPr>
          <a:lstStyle/>
          <a:p>
            <a:r>
              <a:rPr lang="en-US" altLang="zh-CN" sz="21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5	Further Investigations on the Radical Cascade</a:t>
            </a:r>
            <a:endParaRPr lang="zh-CN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468733" y="1478279"/>
            <a:ext cx="169817" cy="175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58"/>
          <a:stretch>
            <a:fillRect/>
          </a:stretch>
        </p:blipFill>
        <p:spPr bwMode="auto">
          <a:xfrm>
            <a:off x="388956" y="1243701"/>
            <a:ext cx="4111625" cy="279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4729999" y="1210614"/>
            <a:ext cx="41116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124415" y="4504386"/>
            <a:ext cx="5142869" cy="603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不发生自由基钟反应</a:t>
            </a:r>
            <a:endParaRPr lang="en-US" altLang="zh-CN" sz="14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14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Endo</a:t>
            </a:r>
            <a:r>
              <a:rPr lang="zh-CN" altLang="en-US" sz="14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关环势垒明显低于环丙烷开环，与整体骨架结构有关</a:t>
            </a:r>
            <a:endParaRPr lang="en-US" altLang="zh-CN" sz="14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70002" y="242898"/>
            <a:ext cx="248603" cy="248605"/>
            <a:chOff x="270002" y="242898"/>
            <a:chExt cx="248603" cy="248605"/>
          </a:xfrm>
        </p:grpSpPr>
        <p:sp>
          <p:nvSpPr>
            <p:cNvPr id="9" name="椭圆 8">
              <a:hlinkClick r:id="" action="ppaction://noaction"/>
            </p:cNvPr>
            <p:cNvSpPr/>
            <p:nvPr/>
          </p:nvSpPr>
          <p:spPr>
            <a:xfrm>
              <a:off x="270002" y="242900"/>
              <a:ext cx="248603" cy="24860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alpha val="60000"/>
                  </a:schemeClr>
                </a:gs>
                <a:gs pos="50000">
                  <a:srgbClr val="FFFFFF">
                    <a:alpha val="80000"/>
                  </a:srgb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  <a:effectLst>
              <a:outerShdw blurRad="50800" dir="13500000" sx="107000" sy="107000" algn="b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图形 10" descr="带向左箭头的圆圈 纯色填充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0002" y="242898"/>
              <a:ext cx="248603" cy="2486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 12"/>
          <p:cNvSpPr>
            <a:spLocks noGrp="1"/>
          </p:cNvSpPr>
          <p:nvPr>
            <p:ph type="title"/>
          </p:nvPr>
        </p:nvSpPr>
        <p:spPr>
          <a:xfrm>
            <a:off x="785219" y="172652"/>
            <a:ext cx="7821262" cy="389096"/>
          </a:xfrm>
        </p:spPr>
        <p:txBody>
          <a:bodyPr>
            <a:noAutofit/>
          </a:bodyPr>
          <a:lstStyle/>
          <a:p>
            <a:r>
              <a:rPr lang="en-US" altLang="zh-CN" sz="21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8	</a:t>
            </a:r>
            <a:r>
              <a:rPr lang="en-US" altLang="zh-CN" sz="21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Stille</a:t>
            </a:r>
            <a:r>
              <a:rPr lang="en-US" altLang="zh-CN" sz="21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Cross-Coupling</a:t>
            </a:r>
            <a:endParaRPr lang="zh-CN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468733" y="1478279"/>
            <a:ext cx="169817" cy="175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270002" y="242898"/>
            <a:ext cx="248603" cy="248605"/>
            <a:chOff x="270002" y="242898"/>
            <a:chExt cx="248603" cy="248605"/>
          </a:xfrm>
        </p:grpSpPr>
        <p:sp>
          <p:nvSpPr>
            <p:cNvPr id="24" name="椭圆 23">
              <a:hlinkClick r:id="" action="ppaction://noaction"/>
            </p:cNvPr>
            <p:cNvSpPr/>
            <p:nvPr/>
          </p:nvSpPr>
          <p:spPr>
            <a:xfrm>
              <a:off x="270002" y="242900"/>
              <a:ext cx="248603" cy="24860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alpha val="60000"/>
                  </a:schemeClr>
                </a:gs>
                <a:gs pos="50000">
                  <a:srgbClr val="FFFFFF">
                    <a:alpha val="80000"/>
                  </a:srgb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  <a:effectLst>
              <a:outerShdw blurRad="50800" dir="13500000" sx="107000" sy="107000" algn="b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图形 5" descr="带向左箭头的圆圈 纯色填充">
              <a:hlinkClick r:id="rId1" action="ppaction://hlinksldjump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0002" y="242898"/>
              <a:ext cx="248603" cy="248603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b="33643"/>
          <a:stretch>
            <a:fillRect/>
          </a:stretch>
        </p:blipFill>
        <p:spPr>
          <a:xfrm>
            <a:off x="868984" y="583672"/>
            <a:ext cx="7653731" cy="117567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14" y="2126854"/>
            <a:ext cx="4684500" cy="341927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94303" y="1804600"/>
            <a:ext cx="1072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Mechanism:</a:t>
            </a:r>
            <a:endParaRPr lang="zh-CN" alt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91376" y="1800816"/>
            <a:ext cx="917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Catalysts:</a:t>
            </a:r>
            <a:endParaRPr lang="zh-CN" alt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1" b="30371"/>
          <a:stretch>
            <a:fillRect/>
          </a:stretch>
        </p:blipFill>
        <p:spPr bwMode="auto">
          <a:xfrm>
            <a:off x="5919306" y="2876254"/>
            <a:ext cx="2109144" cy="92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/>
          <p:cNvSpPr txBox="1"/>
          <p:nvPr/>
        </p:nvSpPr>
        <p:spPr>
          <a:xfrm>
            <a:off x="4988914" y="2170476"/>
            <a:ext cx="4247615" cy="613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Pd(PPh</a:t>
            </a:r>
            <a:r>
              <a:rPr lang="en-US" altLang="zh-CN" sz="1200" b="1" baseline="-25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12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en-US" altLang="zh-CN" sz="1200" b="1" baseline="-25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4		</a:t>
            </a:r>
            <a:r>
              <a:rPr lang="en-US" altLang="zh-CN" sz="12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Pd</a:t>
            </a:r>
            <a:r>
              <a:rPr lang="en-US" altLang="zh-CN" sz="1200" b="1" baseline="-25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2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(dba)</a:t>
            </a:r>
            <a:r>
              <a:rPr lang="en-US" altLang="zh-CN" sz="1200" b="1" baseline="-25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3		</a:t>
            </a:r>
            <a:r>
              <a:rPr lang="en-US" altLang="zh-CN" sz="12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Pd(</a:t>
            </a:r>
            <a:r>
              <a:rPr lang="en-US" altLang="zh-CN" sz="1200" b="1" dirty="0" err="1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OAc</a:t>
            </a:r>
            <a:r>
              <a:rPr lang="en-US" altLang="zh-CN" sz="12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en-US" altLang="zh-CN" sz="1200" b="1" baseline="-25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2</a:t>
            </a:r>
            <a:r>
              <a:rPr lang="en-US" altLang="zh-CN" sz="12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+ PPh</a:t>
            </a:r>
            <a:r>
              <a:rPr lang="en-US" altLang="zh-CN" sz="1200" b="1" baseline="-25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3</a:t>
            </a:r>
            <a:endParaRPr lang="en-US" altLang="zh-CN" sz="1200" b="1" baseline="-25000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……</a:t>
            </a:r>
            <a:endParaRPr lang="en-US" altLang="zh-CN" sz="12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1375" y="3985797"/>
            <a:ext cx="4165007" cy="14051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 12"/>
          <p:cNvSpPr>
            <a:spLocks noGrp="1"/>
          </p:cNvSpPr>
          <p:nvPr>
            <p:ph type="title"/>
          </p:nvPr>
        </p:nvSpPr>
        <p:spPr>
          <a:xfrm>
            <a:off x="785219" y="172652"/>
            <a:ext cx="7821262" cy="389096"/>
          </a:xfrm>
        </p:spPr>
        <p:txBody>
          <a:bodyPr>
            <a:noAutofit/>
          </a:bodyPr>
          <a:lstStyle/>
          <a:p>
            <a:r>
              <a:rPr lang="en-US" altLang="zh-CN" sz="21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10	Optimization of the Cyclization for 7-Member Ring</a:t>
            </a:r>
            <a:endParaRPr lang="zh-CN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70002" y="242898"/>
            <a:ext cx="248603" cy="248605"/>
            <a:chOff x="270002" y="242898"/>
            <a:chExt cx="248603" cy="248605"/>
          </a:xfrm>
        </p:grpSpPr>
        <p:sp>
          <p:nvSpPr>
            <p:cNvPr id="24" name="椭圆 23">
              <a:hlinkClick r:id="" action="ppaction://noaction"/>
            </p:cNvPr>
            <p:cNvSpPr/>
            <p:nvPr/>
          </p:nvSpPr>
          <p:spPr>
            <a:xfrm>
              <a:off x="270002" y="242900"/>
              <a:ext cx="248603" cy="24860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alpha val="60000"/>
                  </a:schemeClr>
                </a:gs>
                <a:gs pos="50000">
                  <a:srgbClr val="FFFFFF">
                    <a:alpha val="80000"/>
                  </a:srgb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  <a:effectLst>
              <a:outerShdw blurRad="50800" dir="13500000" sx="107000" sy="107000" algn="b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图形 5" descr="带向左箭头的圆圈 纯色填充">
              <a:hlinkClick r:id="rId1" action="ppaction://hlinksldjump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0002" y="242898"/>
              <a:ext cx="248603" cy="248603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/>
          <a:srcRect l="3150"/>
          <a:stretch>
            <a:fillRect/>
          </a:stretch>
        </p:blipFill>
        <p:spPr>
          <a:xfrm>
            <a:off x="657920" y="730271"/>
            <a:ext cx="7828160" cy="47141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 12"/>
          <p:cNvSpPr>
            <a:spLocks noGrp="1"/>
          </p:cNvSpPr>
          <p:nvPr>
            <p:ph type="title"/>
          </p:nvPr>
        </p:nvSpPr>
        <p:spPr>
          <a:xfrm>
            <a:off x="785219" y="172652"/>
            <a:ext cx="7821262" cy="389096"/>
          </a:xfrm>
        </p:spPr>
        <p:txBody>
          <a:bodyPr>
            <a:noAutofit/>
          </a:bodyPr>
          <a:lstStyle/>
          <a:p>
            <a:r>
              <a:rPr lang="en-US" altLang="zh-CN" sz="21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10	</a:t>
            </a:r>
            <a:r>
              <a:rPr lang="en-US" altLang="zh-CN" sz="21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Luche</a:t>
            </a:r>
            <a:r>
              <a:rPr lang="en-US" altLang="zh-CN" sz="21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Conjugate Addition / </a:t>
            </a:r>
            <a:r>
              <a:rPr lang="en-US" altLang="zh-CN" sz="1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Luche</a:t>
            </a:r>
            <a:r>
              <a:rPr lang="en-US" altLang="zh-CN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Cyclization</a:t>
            </a:r>
            <a:endParaRPr lang="zh-CN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70002" y="242898"/>
            <a:ext cx="248603" cy="248605"/>
            <a:chOff x="270002" y="242898"/>
            <a:chExt cx="248603" cy="248605"/>
          </a:xfrm>
        </p:grpSpPr>
        <p:sp>
          <p:nvSpPr>
            <p:cNvPr id="24" name="椭圆 23">
              <a:hlinkClick r:id="" action="ppaction://noaction"/>
            </p:cNvPr>
            <p:cNvSpPr/>
            <p:nvPr/>
          </p:nvSpPr>
          <p:spPr>
            <a:xfrm>
              <a:off x="270002" y="242900"/>
              <a:ext cx="248603" cy="24860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alpha val="60000"/>
                  </a:schemeClr>
                </a:gs>
                <a:gs pos="50000">
                  <a:srgbClr val="FFFFFF">
                    <a:alpha val="80000"/>
                  </a:srgb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  <a:effectLst>
              <a:outerShdw blurRad="50800" dir="13500000" sx="107000" sy="107000" algn="b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图形 5" descr="带向左箭头的圆圈 纯色填充">
              <a:hlinkClick r:id="rId1" action="ppaction://hlinksldjump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0002" y="242898"/>
              <a:ext cx="248603" cy="248603"/>
            </a:xfrm>
            <a:prstGeom prst="rect">
              <a:avLst/>
            </a:prstGeom>
          </p:spPr>
        </p:pic>
      </p:grpSp>
      <p:pic>
        <p:nvPicPr>
          <p:cNvPr id="3" name="图片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95" y="631403"/>
            <a:ext cx="7660110" cy="10783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/>
          <a:srcRect b="31225"/>
          <a:stretch>
            <a:fillRect/>
          </a:stretch>
        </p:blipFill>
        <p:spPr>
          <a:xfrm>
            <a:off x="751014" y="3189945"/>
            <a:ext cx="7641971" cy="91713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94303" y="2976956"/>
            <a:ext cx="1072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Mechanism:</a:t>
            </a:r>
            <a:endParaRPr lang="zh-CN" alt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57586" y="4084986"/>
            <a:ext cx="30505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n-NO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Tetrahedron Lett.</a:t>
            </a:r>
            <a:r>
              <a:rPr lang="nn-NO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n-NO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1986</a:t>
            </a:r>
            <a:r>
              <a:rPr lang="nn-NO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n-NO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nn-NO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3149.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8605" y="1693923"/>
            <a:ext cx="7623909" cy="12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以水为溶剂</a:t>
            </a:r>
            <a:r>
              <a:rPr lang="en-US" altLang="zh-CN" sz="14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14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混合溶剂组分，条件温和</a:t>
            </a:r>
            <a:endParaRPr lang="en-US" altLang="zh-CN" sz="14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单电子转移 </a:t>
            </a:r>
            <a:r>
              <a:rPr lang="en-US" altLang="zh-CN" sz="14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(SET)</a:t>
            </a:r>
            <a:r>
              <a:rPr lang="zh-CN" altLang="en-US" sz="14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、自由基过程</a:t>
            </a:r>
            <a:endParaRPr lang="en-US" altLang="zh-CN" sz="14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常用超声提高反应活性</a:t>
            </a:r>
            <a:endParaRPr lang="en-US" altLang="zh-CN" sz="14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多次报道用于全合成的共轭加成环化反应，</a:t>
            </a:r>
            <a:r>
              <a:rPr lang="en-US" altLang="zh-CN" sz="14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5-7</a:t>
            </a:r>
            <a:r>
              <a:rPr lang="zh-CN" altLang="en-US" sz="14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元环均可</a:t>
            </a:r>
            <a:endParaRPr lang="en-US" altLang="zh-CN" sz="14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4303" y="4364498"/>
            <a:ext cx="1072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Application:</a:t>
            </a:r>
            <a:endParaRPr lang="zh-CN" alt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7" r="18452" b="66637"/>
          <a:stretch>
            <a:fillRect/>
          </a:stretch>
        </p:blipFill>
        <p:spPr bwMode="auto">
          <a:xfrm>
            <a:off x="3021552" y="4407152"/>
            <a:ext cx="2618014" cy="118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5851071" y="5282037"/>
            <a:ext cx="31570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Am. Chem. Soc.</a:t>
            </a:r>
            <a:r>
              <a:rPr lang="de-DE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de-DE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137</a:t>
            </a:r>
            <a:r>
              <a:rPr lang="de-DE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13764.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 12"/>
          <p:cNvSpPr>
            <a:spLocks noGrp="1"/>
          </p:cNvSpPr>
          <p:nvPr>
            <p:ph type="title"/>
          </p:nvPr>
        </p:nvSpPr>
        <p:spPr>
          <a:xfrm>
            <a:off x="785219" y="172652"/>
            <a:ext cx="7821262" cy="389096"/>
          </a:xfrm>
        </p:spPr>
        <p:txBody>
          <a:bodyPr>
            <a:noAutofit/>
          </a:bodyPr>
          <a:lstStyle/>
          <a:p>
            <a:r>
              <a:rPr lang="en-US" altLang="zh-CN" sz="21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11	Davis </a:t>
            </a:r>
            <a:r>
              <a:rPr lang="en-US" altLang="zh-CN" sz="21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Oxaziridine</a:t>
            </a:r>
            <a:endParaRPr lang="zh-CN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70002" y="242898"/>
            <a:ext cx="248603" cy="248605"/>
            <a:chOff x="270002" y="242898"/>
            <a:chExt cx="248603" cy="248605"/>
          </a:xfrm>
        </p:grpSpPr>
        <p:sp>
          <p:nvSpPr>
            <p:cNvPr id="24" name="椭圆 23">
              <a:hlinkClick r:id="" action="ppaction://noaction"/>
            </p:cNvPr>
            <p:cNvSpPr/>
            <p:nvPr/>
          </p:nvSpPr>
          <p:spPr>
            <a:xfrm>
              <a:off x="270002" y="242900"/>
              <a:ext cx="248603" cy="24860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alpha val="60000"/>
                  </a:schemeClr>
                </a:gs>
                <a:gs pos="50000">
                  <a:srgbClr val="FFFFFF">
                    <a:alpha val="80000"/>
                  </a:srgb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  <a:effectLst>
              <a:outerShdw blurRad="50800" dir="13500000" sx="107000" sy="107000" algn="b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图形 5" descr="带向左箭头的圆圈 纯色填充">
              <a:hlinkClick r:id="rId1" action="ppaction://hlinksldjump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0002" y="242898"/>
              <a:ext cx="248603" cy="248603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438338" y="2694801"/>
            <a:ext cx="1072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Mechanism:</a:t>
            </a:r>
            <a:endParaRPr lang="zh-CN" alt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132" y="592156"/>
            <a:ext cx="6253734" cy="159262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1068" y="2992647"/>
            <a:ext cx="6121863" cy="253688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18605" y="2226253"/>
            <a:ext cx="7999466" cy="389096"/>
          </a:xfrm>
          <a:prstGeom prst="rect">
            <a:avLst/>
          </a:prstGeom>
          <a:noFill/>
        </p:spPr>
        <p:txBody>
          <a:bodyPr wrap="square" numCol="3">
            <a:norm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羰基</a:t>
            </a:r>
            <a:r>
              <a:rPr lang="en-US" altLang="zh-CN" sz="14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α</a:t>
            </a:r>
            <a:r>
              <a:rPr lang="zh-CN" altLang="en-US" sz="14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位羟基化</a:t>
            </a:r>
            <a:endParaRPr lang="en-US" altLang="zh-CN" sz="14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烯烃环氧化</a:t>
            </a:r>
            <a:endParaRPr lang="en-US" altLang="zh-CN" sz="14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胺的羟胺化和</a:t>
            </a:r>
            <a:r>
              <a:rPr lang="en-US" altLang="zh-CN" sz="14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14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zh-CN" altLang="en-US" sz="14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氧化</a:t>
            </a:r>
            <a:endParaRPr lang="en-US" altLang="zh-CN" sz="14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 12"/>
          <p:cNvSpPr>
            <a:spLocks noGrp="1"/>
          </p:cNvSpPr>
          <p:nvPr>
            <p:ph type="title"/>
          </p:nvPr>
        </p:nvSpPr>
        <p:spPr>
          <a:xfrm>
            <a:off x="785219" y="172652"/>
            <a:ext cx="7821262" cy="389096"/>
          </a:xfrm>
        </p:spPr>
        <p:txBody>
          <a:bodyPr>
            <a:noAutofit/>
          </a:bodyPr>
          <a:lstStyle/>
          <a:p>
            <a:r>
              <a:rPr lang="en-US" altLang="zh-CN" sz="21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11	Convert Carbonyl Compounds to Acyloins</a:t>
            </a:r>
            <a:endParaRPr lang="zh-CN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70002" y="242898"/>
            <a:ext cx="248603" cy="248605"/>
            <a:chOff x="270002" y="242898"/>
            <a:chExt cx="248603" cy="248605"/>
          </a:xfrm>
        </p:grpSpPr>
        <p:sp>
          <p:nvSpPr>
            <p:cNvPr id="24" name="椭圆 23">
              <a:hlinkClick r:id="" action="ppaction://noaction"/>
            </p:cNvPr>
            <p:cNvSpPr/>
            <p:nvPr/>
          </p:nvSpPr>
          <p:spPr>
            <a:xfrm>
              <a:off x="270002" y="242900"/>
              <a:ext cx="248603" cy="24860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alpha val="60000"/>
                  </a:schemeClr>
                </a:gs>
                <a:gs pos="50000">
                  <a:srgbClr val="FFFFFF">
                    <a:alpha val="80000"/>
                  </a:srgb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  <a:effectLst>
              <a:outerShdw blurRad="50800" dir="13500000" sx="107000" sy="107000" algn="b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图形 5" descr="带向左箭头的圆圈 纯色填充">
              <a:hlinkClick r:id="rId1" action="ppaction://hlinksldjump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0002" y="242898"/>
              <a:ext cx="248603" cy="248603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518605" y="740353"/>
            <a:ext cx="7999466" cy="1126619"/>
          </a:xfrm>
          <a:prstGeom prst="rect">
            <a:avLst/>
          </a:prstGeom>
          <a:noFill/>
        </p:spPr>
        <p:txBody>
          <a:bodyPr wrap="square" numCol="1">
            <a:normAutofit lnSpcReduction="10000"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14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Davis </a:t>
            </a:r>
            <a:r>
              <a:rPr lang="en-US" altLang="zh-CN" sz="1400" b="1" dirty="0" err="1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Oxaziridine</a:t>
            </a:r>
            <a:endParaRPr lang="en-US" altLang="zh-CN" sz="14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642620" lvl="1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高活性，高选择性</a:t>
            </a:r>
            <a:endParaRPr lang="en-US" altLang="zh-CN" sz="14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64262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可能发生</a:t>
            </a:r>
            <a:r>
              <a:rPr lang="en-US" altLang="zh-CN" sz="1400" dirty="0" err="1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Mannich</a:t>
            </a:r>
            <a:r>
              <a:rPr lang="zh-CN" altLang="en-US" sz="14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副反应</a:t>
            </a:r>
            <a:endParaRPr lang="en-US" altLang="zh-CN" sz="14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64262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Davis</a:t>
            </a:r>
            <a:r>
              <a:rPr lang="zh-CN" altLang="en-US" sz="14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试剂还原生成的胺有时难以除去</a:t>
            </a:r>
            <a:endParaRPr lang="en-US" altLang="zh-CN" sz="14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973" b="2824"/>
          <a:stretch>
            <a:fillRect/>
          </a:stretch>
        </p:blipFill>
        <p:spPr bwMode="auto">
          <a:xfrm>
            <a:off x="3877368" y="839352"/>
            <a:ext cx="4876800" cy="102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518605" y="1955322"/>
            <a:ext cx="7999466" cy="771550"/>
          </a:xfrm>
          <a:prstGeom prst="rect">
            <a:avLst/>
          </a:prstGeom>
          <a:noFill/>
        </p:spPr>
        <p:txBody>
          <a:bodyPr wrap="square" numCol="2"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b="1" dirty="0" err="1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Rubottom</a:t>
            </a:r>
            <a:r>
              <a:rPr lang="en-US" altLang="zh-CN" sz="14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Oxidation</a:t>
            </a:r>
            <a:endParaRPr lang="en-US" altLang="zh-CN" sz="14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64262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室温或低于室温的温和条件</a:t>
            </a:r>
            <a:endParaRPr lang="en-US" altLang="zh-CN" sz="14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64262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4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64262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部分烯醇硅醚易水解影响反应</a:t>
            </a:r>
            <a:endParaRPr lang="en-US" altLang="zh-CN" sz="14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32" y="2650670"/>
            <a:ext cx="8116636" cy="13861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18604" y="3953395"/>
            <a:ext cx="5665247" cy="771550"/>
          </a:xfrm>
          <a:prstGeom prst="rect">
            <a:avLst/>
          </a:prstGeom>
          <a:noFill/>
        </p:spPr>
        <p:txBody>
          <a:bodyPr wrap="square" numCol="2"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sz="1400" b="1" baseline="-25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4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/P(</a:t>
            </a:r>
            <a:r>
              <a:rPr lang="en-US" altLang="zh-CN" sz="1400" b="1" dirty="0" err="1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OMe</a:t>
            </a:r>
            <a:r>
              <a:rPr lang="en-US" altLang="zh-CN" sz="14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en-US" altLang="zh-CN" sz="1400" b="1" baseline="-25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3</a:t>
            </a:r>
            <a:endParaRPr lang="en-US" altLang="zh-CN" sz="1400" b="1" baseline="-25000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64262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强碱性、低温反应</a:t>
            </a:r>
            <a:endParaRPr lang="en-US" altLang="zh-CN" sz="14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64262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4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64262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经历过氧化物中间体</a:t>
            </a:r>
            <a:endParaRPr lang="en-US" altLang="zh-CN" sz="14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2266" y="4770798"/>
            <a:ext cx="5665247" cy="771550"/>
          </a:xfrm>
          <a:prstGeom prst="rect">
            <a:avLst/>
          </a:prstGeom>
          <a:noFill/>
        </p:spPr>
        <p:txBody>
          <a:bodyPr wrap="square" numCol="1"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过氧化钼 </a:t>
            </a:r>
            <a:r>
              <a:rPr lang="en-US" altLang="zh-CN" sz="1400" b="1" dirty="0" err="1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MoOPH</a:t>
            </a:r>
            <a:r>
              <a:rPr lang="en-US" altLang="zh-CN" sz="14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(MoO</a:t>
            </a:r>
            <a:r>
              <a:rPr lang="en-US" altLang="zh-CN" sz="1400" b="1" baseline="-25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14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-Pyr-HMPA)</a:t>
            </a:r>
            <a:endParaRPr lang="en-US" altLang="zh-CN" sz="1400" b="1" baseline="-25000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en-US" altLang="zh-CN" sz="14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124" name="Picture 4" descr="undefine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736" y="4053255"/>
            <a:ext cx="1472961" cy="148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518605" y="5173279"/>
            <a:ext cx="5665246" cy="374654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64262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强碱性、低温反应</a:t>
            </a:r>
            <a:endParaRPr lang="en-US" altLang="zh-CN" sz="14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64262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优先从小位阻一侧进攻</a:t>
            </a:r>
            <a:endParaRPr lang="en-US" altLang="zh-CN" sz="14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 12"/>
          <p:cNvSpPr>
            <a:spLocks noGrp="1"/>
          </p:cNvSpPr>
          <p:nvPr>
            <p:ph type="title"/>
          </p:nvPr>
        </p:nvSpPr>
        <p:spPr>
          <a:xfrm>
            <a:off x="785219" y="172652"/>
            <a:ext cx="7821262" cy="389096"/>
          </a:xfrm>
        </p:spPr>
        <p:txBody>
          <a:bodyPr>
            <a:noAutofit/>
          </a:bodyPr>
          <a:lstStyle/>
          <a:p>
            <a:r>
              <a:rPr lang="en-US" altLang="zh-CN" sz="21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12	</a:t>
            </a:r>
            <a:r>
              <a:rPr lang="en-US" altLang="zh-CN" sz="21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Babler</a:t>
            </a:r>
            <a:r>
              <a:rPr lang="en-US" altLang="zh-CN" sz="21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zh-CN" sz="21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Dauben</a:t>
            </a:r>
            <a:r>
              <a:rPr lang="en-US" altLang="zh-CN" sz="21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Oxidation Rearrangement</a:t>
            </a:r>
            <a:endParaRPr lang="zh-CN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70002" y="242898"/>
            <a:ext cx="248603" cy="248605"/>
            <a:chOff x="270002" y="242898"/>
            <a:chExt cx="248603" cy="248605"/>
          </a:xfrm>
        </p:grpSpPr>
        <p:sp>
          <p:nvSpPr>
            <p:cNvPr id="24" name="椭圆 23">
              <a:hlinkClick r:id="" action="ppaction://noaction"/>
            </p:cNvPr>
            <p:cNvSpPr/>
            <p:nvPr/>
          </p:nvSpPr>
          <p:spPr>
            <a:xfrm>
              <a:off x="270002" y="242900"/>
              <a:ext cx="248603" cy="24860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alpha val="60000"/>
                  </a:schemeClr>
                </a:gs>
                <a:gs pos="50000">
                  <a:srgbClr val="FFFFFF">
                    <a:alpha val="80000"/>
                  </a:srgb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  <a:effectLst>
              <a:outerShdw blurRad="50800" dir="13500000" sx="107000" sy="107000" algn="b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图形 5" descr="带向左箭头的圆圈 纯色填充">
              <a:hlinkClick r:id="rId1" action="ppaction://hlinksldjump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0002" y="242898"/>
              <a:ext cx="248603" cy="248603"/>
            </a:xfrm>
            <a:prstGeom prst="rect">
              <a:avLst/>
            </a:prstGeom>
          </p:spPr>
        </p:pic>
      </p:grpSp>
      <p:pic>
        <p:nvPicPr>
          <p:cNvPr id="3074" name="Picture 2" descr="Babler oxidation of tertiary allylic alcoho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40" y="670120"/>
            <a:ext cx="438912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94303" y="2487419"/>
            <a:ext cx="1072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Mechanism:</a:t>
            </a:r>
            <a:endParaRPr lang="zh-CN" alt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Babler oxidation mechanis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40" y="2710470"/>
            <a:ext cx="4389120" cy="117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394303" y="4129543"/>
            <a:ext cx="1709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Secondary Alcohols:</a:t>
            </a:r>
            <a:endParaRPr lang="zh-CN" alt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Picture 6" descr="Babler-Dauben oxidation of secondary alcohols and side-produc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" y="4607968"/>
            <a:ext cx="6035040" cy="87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518605" y="2053531"/>
            <a:ext cx="76239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对 </a:t>
            </a:r>
            <a:r>
              <a:rPr lang="en-US" altLang="zh-CN" sz="14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Cr(VI) </a:t>
            </a:r>
            <a:r>
              <a:rPr lang="zh-CN" altLang="en-US" sz="14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的替代：可用催化量 </a:t>
            </a:r>
            <a:r>
              <a:rPr lang="en-US" altLang="zh-CN" sz="14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Cr(VI) </a:t>
            </a:r>
            <a:r>
              <a:rPr lang="zh-CN" altLang="en-US" sz="14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加入共氧化剂如 </a:t>
            </a:r>
            <a:r>
              <a:rPr lang="en-US" altLang="zh-CN" sz="14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1400" baseline="-25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14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IO</a:t>
            </a:r>
            <a:r>
              <a:rPr lang="en-US" altLang="zh-CN" sz="1400" baseline="-25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14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zh-CN" altLang="en-US" sz="14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或用</a:t>
            </a:r>
            <a:r>
              <a:rPr lang="en-US" altLang="zh-CN" sz="14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TMP</a:t>
            </a:r>
            <a:r>
              <a:rPr lang="zh-CN" altLang="en-US" sz="14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en-US" altLang="zh-CN" sz="14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N-</a:t>
            </a:r>
            <a:r>
              <a:rPr lang="zh-CN" altLang="en-US" sz="14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氧化物代替</a:t>
            </a:r>
            <a:endParaRPr lang="en-US" altLang="zh-CN" sz="14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080" name="Picture 8" descr="Babler-Dauben oxidation of tertiary alcohols using oxoammonium salt oxidise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1" r="41133" b="31439"/>
          <a:stretch>
            <a:fillRect/>
          </a:stretch>
        </p:blipFill>
        <p:spPr bwMode="auto">
          <a:xfrm>
            <a:off x="7813222" y="1607639"/>
            <a:ext cx="1107621" cy="87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 12"/>
          <p:cNvSpPr>
            <a:spLocks noGrp="1"/>
          </p:cNvSpPr>
          <p:nvPr>
            <p:ph type="title"/>
          </p:nvPr>
        </p:nvSpPr>
        <p:spPr>
          <a:xfrm>
            <a:off x="785219" y="172652"/>
            <a:ext cx="7821262" cy="389096"/>
          </a:xfrm>
        </p:spPr>
        <p:txBody>
          <a:bodyPr>
            <a:noAutofit/>
          </a:bodyPr>
          <a:lstStyle/>
          <a:p>
            <a:r>
              <a:rPr lang="en-US" altLang="zh-CN" sz="21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9’	Johnson–Claisen Rearrangement</a:t>
            </a:r>
            <a:endParaRPr lang="zh-CN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70002" y="242898"/>
            <a:ext cx="248603" cy="248605"/>
            <a:chOff x="270002" y="242898"/>
            <a:chExt cx="248603" cy="248605"/>
          </a:xfrm>
        </p:grpSpPr>
        <p:sp>
          <p:nvSpPr>
            <p:cNvPr id="24" name="椭圆 23">
              <a:hlinkClick r:id="" action="ppaction://noaction"/>
            </p:cNvPr>
            <p:cNvSpPr/>
            <p:nvPr/>
          </p:nvSpPr>
          <p:spPr>
            <a:xfrm>
              <a:off x="270002" y="242900"/>
              <a:ext cx="248603" cy="24860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alpha val="60000"/>
                  </a:schemeClr>
                </a:gs>
                <a:gs pos="50000">
                  <a:srgbClr val="FFFFFF">
                    <a:alpha val="80000"/>
                  </a:srgb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  <a:effectLst>
              <a:outerShdw blurRad="50800" dir="13500000" sx="107000" sy="107000" algn="b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图形 5" descr="带向左箭头的圆圈 纯色填充">
              <a:hlinkClick r:id="rId1" action="ppaction://hlinksldjump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0002" y="242898"/>
              <a:ext cx="248603" cy="248603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394303" y="2487419"/>
            <a:ext cx="1072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Mechanism:</a:t>
            </a:r>
            <a:endParaRPr lang="zh-CN" alt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8605" y="2053531"/>
            <a:ext cx="76239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常在</a:t>
            </a:r>
            <a:r>
              <a:rPr lang="en-US" altLang="zh-CN" sz="14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neat</a:t>
            </a:r>
            <a:r>
              <a:rPr lang="zh-CN" altLang="en-US" sz="14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条件下进行，需要弱酸性及加热</a:t>
            </a:r>
            <a:endParaRPr lang="en-US" altLang="zh-CN" sz="14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067" y="649837"/>
            <a:ext cx="7305866" cy="124535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/>
          <a:srcRect b="50976"/>
          <a:stretch>
            <a:fillRect/>
          </a:stretch>
        </p:blipFill>
        <p:spPr>
          <a:xfrm>
            <a:off x="510183" y="2857500"/>
            <a:ext cx="8371333" cy="246023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 12"/>
          <p:cNvSpPr>
            <a:spLocks noGrp="1"/>
          </p:cNvSpPr>
          <p:nvPr>
            <p:ph type="title"/>
          </p:nvPr>
        </p:nvSpPr>
        <p:spPr>
          <a:xfrm>
            <a:off x="785219" y="172652"/>
            <a:ext cx="7821262" cy="389096"/>
          </a:xfrm>
        </p:spPr>
        <p:txBody>
          <a:bodyPr>
            <a:noAutofit/>
          </a:bodyPr>
          <a:lstStyle/>
          <a:p>
            <a:r>
              <a:rPr lang="en-US" altLang="zh-CN" sz="21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13’	Iridium-Catalyzed </a:t>
            </a:r>
            <a:r>
              <a:rPr lang="en-US" altLang="zh-CN" sz="21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Hydrosilylation</a:t>
            </a:r>
            <a:r>
              <a:rPr lang="en-US" altLang="zh-CN" sz="21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Alkenes</a:t>
            </a:r>
            <a:endParaRPr lang="zh-CN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70002" y="242898"/>
            <a:ext cx="248603" cy="248605"/>
            <a:chOff x="270002" y="242898"/>
            <a:chExt cx="248603" cy="248605"/>
          </a:xfrm>
        </p:grpSpPr>
        <p:sp>
          <p:nvSpPr>
            <p:cNvPr id="24" name="椭圆 23">
              <a:hlinkClick r:id="" action="ppaction://noaction"/>
            </p:cNvPr>
            <p:cNvSpPr/>
            <p:nvPr/>
          </p:nvSpPr>
          <p:spPr>
            <a:xfrm>
              <a:off x="270002" y="242900"/>
              <a:ext cx="248603" cy="24860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alpha val="60000"/>
                  </a:schemeClr>
                </a:gs>
                <a:gs pos="50000">
                  <a:srgbClr val="FFFFFF">
                    <a:alpha val="80000"/>
                  </a:srgb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  <a:effectLst>
              <a:outerShdw blurRad="50800" dir="13500000" sx="107000" sy="107000" algn="b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图形 5" descr="带向左箭头的圆圈 纯色填充">
              <a:hlinkClick r:id="rId1" action="ppaction://hlinksldjump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0002" y="242898"/>
              <a:ext cx="248603" cy="248603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394303" y="2366526"/>
            <a:ext cx="1072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Mechanism:</a:t>
            </a:r>
            <a:endParaRPr lang="zh-CN" alt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272" y="657435"/>
            <a:ext cx="4922299" cy="109275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6475" y="2464144"/>
            <a:ext cx="4984067" cy="3169866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851071" y="5325580"/>
            <a:ext cx="31570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Org. Chem.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1085.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8605" y="1777803"/>
            <a:ext cx="7623909" cy="603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受空间位阻影响很大，大位阻端烯难以反应；反马氏选择性亦来源于空间位阻</a:t>
            </a:r>
            <a:endParaRPr lang="en-US" altLang="zh-CN" sz="14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底物若存在杂原子与 </a:t>
            </a:r>
            <a:r>
              <a:rPr lang="en-US" altLang="zh-CN" sz="1400" dirty="0" err="1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Ir</a:t>
            </a:r>
            <a:r>
              <a:rPr lang="en-US" altLang="zh-CN" sz="14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4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配位，能稳定化中间体</a:t>
            </a:r>
            <a:r>
              <a:rPr lang="en-US" altLang="zh-CN" sz="14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en-US" sz="14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，促进反应</a:t>
            </a:r>
            <a:endParaRPr lang="en-US" altLang="zh-CN" sz="14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2"/>
          <p:cNvSpPr>
            <a:spLocks noGrp="1"/>
          </p:cNvSpPr>
          <p:nvPr>
            <p:ph type="title"/>
          </p:nvPr>
        </p:nvSpPr>
        <p:spPr>
          <a:xfrm>
            <a:off x="785219" y="172652"/>
            <a:ext cx="7657743" cy="389096"/>
          </a:xfrm>
        </p:spPr>
        <p:txBody>
          <a:bodyPr>
            <a:noAutofit/>
          </a:bodyPr>
          <a:lstStyle/>
          <a:p>
            <a:r>
              <a:rPr lang="en-US" altLang="zh-CN" sz="21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Retrosynthetic Analysis</a:t>
            </a:r>
            <a:endParaRPr lang="zh-CN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97304" y="883639"/>
          <a:ext cx="8798290" cy="1792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CS ChemDraw Drawing" r:id="rId1" imgW="8680450" imgH="1772920" progId="ChemDraw.Document.6.0">
                  <p:embed/>
                </p:oleObj>
              </mc:Choice>
              <mc:Fallback>
                <p:oleObj name="CS ChemDraw Drawing" r:id="rId1" imgW="8680450" imgH="1772920" progId="ChemDraw.Document.6.0">
                  <p:embed/>
                  <p:pic>
                    <p:nvPicPr>
                      <p:cNvPr id="0" name="对象 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7304" y="883639"/>
                        <a:ext cx="8798290" cy="17925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936625" y="2746375"/>
          <a:ext cx="8062913" cy="243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CS ChemDraw Drawing" r:id="rId3" imgW="13321665" imgH="4026535" progId="ChemDraw.Document.6.0">
                  <p:embed/>
                </p:oleObj>
              </mc:Choice>
              <mc:Fallback>
                <p:oleObj name="CS ChemDraw Drawing" r:id="rId3" imgW="13321665" imgH="4026535" progId="ChemDraw.Document.6.0">
                  <p:embed/>
                  <p:pic>
                    <p:nvPicPr>
                      <p:cNvPr id="0" name="对象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6625" y="2746375"/>
                        <a:ext cx="8062913" cy="243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270002" y="242898"/>
            <a:ext cx="248603" cy="248605"/>
            <a:chOff x="270002" y="242898"/>
            <a:chExt cx="248603" cy="248605"/>
          </a:xfrm>
        </p:grpSpPr>
        <p:sp>
          <p:nvSpPr>
            <p:cNvPr id="8" name="椭圆 7">
              <a:hlinkClick r:id="" action="ppaction://noaction"/>
            </p:cNvPr>
            <p:cNvSpPr/>
            <p:nvPr/>
          </p:nvSpPr>
          <p:spPr>
            <a:xfrm>
              <a:off x="270002" y="242900"/>
              <a:ext cx="248603" cy="24860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alpha val="60000"/>
                  </a:schemeClr>
                </a:gs>
                <a:gs pos="50000">
                  <a:srgbClr val="FFFFFF">
                    <a:alpha val="80000"/>
                  </a:srgb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  <a:effectLst>
              <a:outerShdw blurRad="50800" dir="13500000" sx="107000" sy="107000" algn="b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图形 3" descr="罗盘 纯色填充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70002" y="242898"/>
              <a:ext cx="248603" cy="2486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>
            <a:hlinkClick r:id="rId1" action="ppaction://hlinksldjump"/>
          </p:cNvPr>
          <p:cNvSpPr/>
          <p:nvPr/>
        </p:nvSpPr>
        <p:spPr>
          <a:xfrm>
            <a:off x="8669083" y="5318938"/>
            <a:ext cx="248603" cy="24860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alpha val="60000"/>
                </a:schemeClr>
              </a:gs>
              <a:gs pos="50000">
                <a:srgbClr val="FFFFFF">
                  <a:alpha val="8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50800" dir="13500000" sx="107000" sy="107000" algn="b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zh-CN" altLang="en-US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椭圆 2">
            <a:hlinkClick r:id="rId2" action="ppaction://hlinksldjump"/>
          </p:cNvPr>
          <p:cNvSpPr/>
          <p:nvPr/>
        </p:nvSpPr>
        <p:spPr>
          <a:xfrm>
            <a:off x="8320740" y="5318938"/>
            <a:ext cx="248603" cy="24860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alpha val="60000"/>
                </a:schemeClr>
              </a:gs>
              <a:gs pos="50000">
                <a:srgbClr val="FFFFFF">
                  <a:alpha val="8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50800" dir="13500000" sx="107000" sy="107000" algn="b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5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zh-CN" altLang="en-US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44304" y="344805"/>
          <a:ext cx="8853805" cy="1259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CS ChemDraw Drawing" r:id="rId3" imgW="9356725" imgH="1332865" progId="ChemDraw.Document.6.0">
                  <p:embed/>
                </p:oleObj>
              </mc:Choice>
              <mc:Fallback>
                <p:oleObj name="CS ChemDraw Drawing" r:id="rId3" imgW="9356725" imgH="1332865" progId="ChemDraw.Document.6.0">
                  <p:embed/>
                  <p:pic>
                    <p:nvPicPr>
                      <p:cNvPr id="0" name="对象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304" y="344805"/>
                        <a:ext cx="8853805" cy="1259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46209" y="1953737"/>
          <a:ext cx="8735695" cy="1805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CS ChemDraw Drawing" r:id="rId5" imgW="9234170" imgH="1912620" progId="ChemDraw.Document.6.0">
                  <p:embed/>
                </p:oleObj>
              </mc:Choice>
              <mc:Fallback>
                <p:oleObj name="CS ChemDraw Drawing" r:id="rId5" imgW="9234170" imgH="1912620" progId="ChemDraw.Document.6.0">
                  <p:embed/>
                  <p:pic>
                    <p:nvPicPr>
                      <p:cNvPr id="0" name="对象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209" y="1953737"/>
                        <a:ext cx="8735695" cy="1805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232526" y="4243252"/>
          <a:ext cx="6526144" cy="891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CS ChemDraw Drawing" r:id="rId7" imgW="10788015" imgH="1476375" progId="ChemDraw.Document.6.0">
                  <p:embed/>
                </p:oleObj>
              </mc:Choice>
              <mc:Fallback>
                <p:oleObj name="CS ChemDraw Drawing" r:id="rId7" imgW="10788015" imgH="1476375" progId="ChemDraw.Document.6.0">
                  <p:embed/>
                  <p:pic>
                    <p:nvPicPr>
                      <p:cNvPr id="0" name="对象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2526" y="4243252"/>
                        <a:ext cx="6526144" cy="891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7464669" y="4209071"/>
          <a:ext cx="1204414" cy="925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CS ChemDraw Drawing" r:id="rId9" imgW="1996440" imgH="1535430" progId="ChemDraw.Document.6.0">
                  <p:embed/>
                </p:oleObj>
              </mc:Choice>
              <mc:Fallback>
                <p:oleObj name="CS ChemDraw Drawing" r:id="rId9" imgW="1996440" imgH="1535430" progId="ChemDraw.Document.6.0">
                  <p:embed/>
                  <p:pic>
                    <p:nvPicPr>
                      <p:cNvPr id="0" name="对象 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64669" y="4209071"/>
                        <a:ext cx="1204414" cy="925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>
            <a:hlinkClick r:id="rId1" action="ppaction://hlinksldjump"/>
          </p:cNvPr>
          <p:cNvSpPr/>
          <p:nvPr/>
        </p:nvSpPr>
        <p:spPr>
          <a:xfrm>
            <a:off x="8669083" y="5318938"/>
            <a:ext cx="248603" cy="24860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alpha val="60000"/>
                </a:schemeClr>
              </a:gs>
              <a:gs pos="50000">
                <a:srgbClr val="FFFFFF">
                  <a:alpha val="8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50800" dir="13500000" sx="107000" sy="107000" algn="b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zh-CN" altLang="en-US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椭圆 2">
            <a:hlinkClick r:id="rId2" action="ppaction://hlinksldjump"/>
          </p:cNvPr>
          <p:cNvSpPr/>
          <p:nvPr/>
        </p:nvSpPr>
        <p:spPr>
          <a:xfrm>
            <a:off x="8320740" y="5318938"/>
            <a:ext cx="248603" cy="24860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alpha val="60000"/>
                </a:schemeClr>
              </a:gs>
              <a:gs pos="50000">
                <a:srgbClr val="FFFFFF">
                  <a:alpha val="8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50800" dir="13500000" sx="107000" sy="107000" algn="b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CN" altLang="en-US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230779" y="206203"/>
          <a:ext cx="8582025" cy="1856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CS ChemDraw Drawing" r:id="rId3" imgW="9072880" imgH="1964055" progId="ChemDraw.Document.6.0">
                  <p:embed/>
                </p:oleObj>
              </mc:Choice>
              <mc:Fallback>
                <p:oleObj name="CS ChemDraw Drawing" r:id="rId3" imgW="9072880" imgH="1964055" progId="ChemDraw.Document.6.0">
                  <p:embed/>
                  <p:pic>
                    <p:nvPicPr>
                      <p:cNvPr id="0" name="对象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779" y="206203"/>
                        <a:ext cx="8582025" cy="1856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231464" y="2261165"/>
          <a:ext cx="8240395" cy="1551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CS ChemDraw Drawing" r:id="rId5" imgW="8712835" imgH="1642110" progId="ChemDraw.Document.6.0">
                  <p:embed/>
                </p:oleObj>
              </mc:Choice>
              <mc:Fallback>
                <p:oleObj name="CS ChemDraw Drawing" r:id="rId5" imgW="8712835" imgH="1642110" progId="ChemDraw.Document.6.0">
                  <p:embed/>
                  <p:pic>
                    <p:nvPicPr>
                      <p:cNvPr id="0" name="对象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1464" y="2261165"/>
                        <a:ext cx="8240395" cy="1551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227965" y="4014947"/>
          <a:ext cx="8087995" cy="140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CS ChemDraw Drawing" r:id="rId7" imgW="8551545" imgH="1487805" progId="ChemDraw.Document.6.0">
                  <p:embed/>
                </p:oleObj>
              </mc:Choice>
              <mc:Fallback>
                <p:oleObj name="CS ChemDraw Drawing" r:id="rId7" imgW="8551545" imgH="1487805" progId="ChemDraw.Document.6.0">
                  <p:embed/>
                  <p:pic>
                    <p:nvPicPr>
                      <p:cNvPr id="0" name="对象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7965" y="4014947"/>
                        <a:ext cx="8087995" cy="1401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>
            <a:hlinkClick r:id="rId1" action="ppaction://hlinksldjump"/>
          </p:cNvPr>
          <p:cNvSpPr/>
          <p:nvPr/>
        </p:nvSpPr>
        <p:spPr>
          <a:xfrm>
            <a:off x="8669083" y="5318938"/>
            <a:ext cx="248603" cy="24860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alpha val="60000"/>
                </a:schemeClr>
              </a:gs>
              <a:gs pos="50000">
                <a:srgbClr val="FFFFFF">
                  <a:alpha val="8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50800" dir="13500000" sx="107000" sy="107000" algn="b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zh-CN" altLang="en-US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椭圆 2">
            <a:hlinkClick r:id="rId2" action="ppaction://hlinksldjump"/>
          </p:cNvPr>
          <p:cNvSpPr/>
          <p:nvPr/>
        </p:nvSpPr>
        <p:spPr>
          <a:xfrm>
            <a:off x="8320740" y="5318938"/>
            <a:ext cx="248603" cy="24860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alpha val="60000"/>
                </a:schemeClr>
              </a:gs>
              <a:gs pos="50000">
                <a:srgbClr val="FFFFFF">
                  <a:alpha val="8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50800" dir="13500000" sx="107000" sy="107000" algn="b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zh-CN" altLang="en-US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742010" y="290598"/>
          <a:ext cx="7659980" cy="1557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CS ChemDraw Drawing" r:id="rId3" imgW="12658725" imgH="2583815" progId="ChemDraw.Document.6.0">
                  <p:embed/>
                </p:oleObj>
              </mc:Choice>
              <mc:Fallback>
                <p:oleObj name="CS ChemDraw Drawing" r:id="rId3" imgW="12658725" imgH="2583815" progId="ChemDraw.Document.6.0">
                  <p:embed/>
                  <p:pic>
                    <p:nvPicPr>
                      <p:cNvPr id="0" name="对象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2010" y="290598"/>
                        <a:ext cx="7659980" cy="15577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830898" y="2036042"/>
          <a:ext cx="7482205" cy="1762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CS ChemDraw Drawing" r:id="rId5" imgW="7907655" imgH="1867535" progId="ChemDraw.Document.6.0">
                  <p:embed/>
                </p:oleObj>
              </mc:Choice>
              <mc:Fallback>
                <p:oleObj name="CS ChemDraw Drawing" r:id="rId5" imgW="7907655" imgH="1867535" progId="ChemDraw.Document.6.0">
                  <p:embed/>
                  <p:pic>
                    <p:nvPicPr>
                      <p:cNvPr id="0" name="对象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0898" y="2036042"/>
                        <a:ext cx="7482205" cy="1762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687195" y="3986445"/>
          <a:ext cx="5769610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CS ChemDraw Drawing" r:id="rId7" imgW="6097905" imgH="1674495" progId="ChemDraw.Document.6.0">
                  <p:embed/>
                </p:oleObj>
              </mc:Choice>
              <mc:Fallback>
                <p:oleObj name="CS ChemDraw Drawing" r:id="rId7" imgW="6097905" imgH="1674495" progId="ChemDraw.Document.6.0">
                  <p:embed/>
                  <p:pic>
                    <p:nvPicPr>
                      <p:cNvPr id="0" name="对象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87195" y="3986445"/>
                        <a:ext cx="5769610" cy="158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椭圆 9">
            <a:hlinkClick r:id="rId9" action="ppaction://hlinksldjump"/>
          </p:cNvPr>
          <p:cNvSpPr/>
          <p:nvPr/>
        </p:nvSpPr>
        <p:spPr>
          <a:xfrm>
            <a:off x="7972397" y="5318938"/>
            <a:ext cx="248603" cy="24860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alpha val="60000"/>
                </a:schemeClr>
              </a:gs>
              <a:gs pos="50000">
                <a:srgbClr val="FFFFFF">
                  <a:alpha val="8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50800" dir="13500000" sx="107000" sy="107000" algn="b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zh-CN" altLang="en-US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>
            <a:hlinkClick r:id="rId1" action="ppaction://hlinksldjump"/>
          </p:cNvPr>
          <p:cNvSpPr/>
          <p:nvPr/>
        </p:nvSpPr>
        <p:spPr>
          <a:xfrm>
            <a:off x="8669083" y="5318938"/>
            <a:ext cx="248603" cy="24860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alpha val="60000"/>
                </a:schemeClr>
              </a:gs>
              <a:gs pos="50000">
                <a:srgbClr val="FFFFFF">
                  <a:alpha val="8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50800" dir="13500000" sx="107000" sy="107000" algn="b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13’</a:t>
            </a:r>
            <a:endParaRPr lang="zh-CN" altLang="en-US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224910" y="170707"/>
          <a:ext cx="6750050" cy="1669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CS ChemDraw Drawing" r:id="rId2" imgW="7611110" imgH="1886585" progId="ChemDraw.Document.6.0">
                  <p:embed/>
                </p:oleObj>
              </mc:Choice>
              <mc:Fallback>
                <p:oleObj name="CS ChemDraw Drawing" r:id="rId2" imgW="7611110" imgH="1886585" progId="ChemDraw.Document.6.0">
                  <p:embed/>
                  <p:pic>
                    <p:nvPicPr>
                      <p:cNvPr id="0" name="对象 1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4910" y="170707"/>
                        <a:ext cx="6750050" cy="1669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7232951" y="170004"/>
          <a:ext cx="1736084" cy="147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CS ChemDraw Drawing" r:id="rId4" imgW="3070225" imgH="2609215" progId="ChemDraw.Document.6.0">
                  <p:embed/>
                </p:oleObj>
              </mc:Choice>
              <mc:Fallback>
                <p:oleObj name="CS ChemDraw Drawing" r:id="rId4" imgW="3070225" imgH="2609215" progId="ChemDraw.Document.6.0">
                  <p:embed/>
                  <p:pic>
                    <p:nvPicPr>
                      <p:cNvPr id="0" name="对象 1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32951" y="170004"/>
                        <a:ext cx="1736084" cy="147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117996" y="1783715"/>
          <a:ext cx="8949690" cy="1892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CS ChemDraw Drawing" r:id="rId6" imgW="10090785" imgH="2138045" progId="ChemDraw.Document.6.0">
                  <p:embed/>
                </p:oleObj>
              </mc:Choice>
              <mc:Fallback>
                <p:oleObj name="CS ChemDraw Drawing" r:id="rId6" imgW="10090785" imgH="2138045" progId="ChemDraw.Document.6.0">
                  <p:embed/>
                  <p:pic>
                    <p:nvPicPr>
                      <p:cNvPr id="0" name="对象 2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7996" y="1783715"/>
                        <a:ext cx="8949690" cy="1892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116927" y="3792470"/>
          <a:ext cx="7999749" cy="1803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CS ChemDraw Drawing" r:id="rId8" imgW="14102080" imgH="3187700" progId="ChemDraw.Document.6.0">
                  <p:embed/>
                </p:oleObj>
              </mc:Choice>
              <mc:Fallback>
                <p:oleObj name="CS ChemDraw Drawing" r:id="rId8" imgW="14102080" imgH="3187700" progId="ChemDraw.Document.6.0">
                  <p:embed/>
                  <p:pic>
                    <p:nvPicPr>
                      <p:cNvPr id="0" name="对象 2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6927" y="3792470"/>
                        <a:ext cx="7999749" cy="1803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椭圆 5">
            <a:hlinkClick r:id="rId10" action="ppaction://hlinksldjump"/>
          </p:cNvPr>
          <p:cNvSpPr/>
          <p:nvPr/>
        </p:nvSpPr>
        <p:spPr>
          <a:xfrm>
            <a:off x="8320740" y="5318938"/>
            <a:ext cx="248603" cy="24860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alpha val="60000"/>
                </a:schemeClr>
              </a:gs>
              <a:gs pos="50000">
                <a:srgbClr val="FFFFFF">
                  <a:alpha val="8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50800" dir="13500000" sx="107000" sy="107000" algn="b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9’</a:t>
            </a:r>
            <a:endParaRPr lang="zh-CN" altLang="en-US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 12"/>
          <p:cNvSpPr>
            <a:spLocks noGrp="1"/>
          </p:cNvSpPr>
          <p:nvPr>
            <p:ph type="title"/>
          </p:nvPr>
        </p:nvSpPr>
        <p:spPr>
          <a:xfrm>
            <a:off x="785219" y="172652"/>
            <a:ext cx="7821262" cy="389096"/>
          </a:xfrm>
        </p:spPr>
        <p:txBody>
          <a:bodyPr>
            <a:noAutofit/>
          </a:bodyPr>
          <a:lstStyle/>
          <a:p>
            <a:r>
              <a:rPr lang="en-US" altLang="zh-CN" sz="21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</a:t>
            </a:r>
            <a:r>
              <a:rPr lang="en-US" altLang="zh-CN" sz="21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1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Alkene (Olefin) Metathesis</a:t>
            </a:r>
            <a:endParaRPr lang="zh-CN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468733" y="1478279"/>
            <a:ext cx="169817" cy="175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270002" y="242898"/>
            <a:ext cx="248603" cy="248605"/>
            <a:chOff x="270002" y="242898"/>
            <a:chExt cx="248603" cy="248605"/>
          </a:xfrm>
        </p:grpSpPr>
        <p:sp>
          <p:nvSpPr>
            <p:cNvPr id="24" name="椭圆 23">
              <a:hlinkClick r:id="" action="ppaction://noaction"/>
            </p:cNvPr>
            <p:cNvSpPr/>
            <p:nvPr/>
          </p:nvSpPr>
          <p:spPr>
            <a:xfrm>
              <a:off x="270002" y="242900"/>
              <a:ext cx="248603" cy="24860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alpha val="60000"/>
                  </a:schemeClr>
                </a:gs>
                <a:gs pos="50000">
                  <a:srgbClr val="FFFFFF">
                    <a:alpha val="80000"/>
                  </a:srgb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  <a:effectLst>
              <a:outerShdw blurRad="50800" dir="13500000" sx="107000" sy="107000" algn="b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图形 5" descr="带向左箭头的圆圈 纯色填充">
              <a:hlinkClick r:id="rId1" action="ppaction://hlinksldjump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0002" y="242898"/>
              <a:ext cx="248603" cy="248603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/>
          <a:srcRect t="11606" r="56285" b="11849"/>
          <a:stretch>
            <a:fillRect/>
          </a:stretch>
        </p:blipFill>
        <p:spPr>
          <a:xfrm>
            <a:off x="5984369" y="51409"/>
            <a:ext cx="2878645" cy="160188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4303" y="1723965"/>
            <a:ext cx="1072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Mechanism:</a:t>
            </a:r>
            <a:endParaRPr lang="zh-CN" alt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2850" y="1760159"/>
            <a:ext cx="6718300" cy="212558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l="54628" b="59484"/>
          <a:stretch>
            <a:fillRect/>
          </a:stretch>
        </p:blipFill>
        <p:spPr>
          <a:xfrm>
            <a:off x="171933" y="701879"/>
            <a:ext cx="2987700" cy="8479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l="54628" t="58518"/>
          <a:stretch>
            <a:fillRect/>
          </a:stretch>
        </p:blipFill>
        <p:spPr>
          <a:xfrm>
            <a:off x="3048924" y="749214"/>
            <a:ext cx="2987700" cy="86812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94303" y="3826212"/>
            <a:ext cx="917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Catalysts:</a:t>
            </a:r>
            <a:endParaRPr lang="zh-CN" alt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766406" y="4279200"/>
          <a:ext cx="929941" cy="648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CS ChemDraw Drawing" r:id="rId6" imgW="2055495" imgH="1434465" progId="ChemDraw.Document.6.0">
                  <p:embed/>
                </p:oleObj>
              </mc:Choice>
              <mc:Fallback>
                <p:oleObj name="CS ChemDraw Drawing" r:id="rId6" imgW="2055495" imgH="1434465" progId="ChemDraw.Document.6.0">
                  <p:embed/>
                  <p:pic>
                    <p:nvPicPr>
                      <p:cNvPr id="0" name="对象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6406" y="4279200"/>
                        <a:ext cx="929941" cy="648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1950051" y="4061703"/>
          <a:ext cx="1589984" cy="865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CS ChemDraw Drawing" r:id="rId8" imgW="3506470" imgH="1912620" progId="ChemDraw.Document.6.0">
                  <p:embed/>
                </p:oleObj>
              </mc:Choice>
              <mc:Fallback>
                <p:oleObj name="CS ChemDraw Drawing" r:id="rId8" imgW="3506470" imgH="1912620" progId="ChemDraw.Document.6.0">
                  <p:embed/>
                  <p:pic>
                    <p:nvPicPr>
                      <p:cNvPr id="0" name="对象 1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50051" y="4061703"/>
                        <a:ext cx="1589984" cy="8657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5747435" y="4183351"/>
          <a:ext cx="888607" cy="744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CS ChemDraw Drawing" r:id="rId10" imgW="1962785" imgH="1644015" progId="ChemDraw.Document.6.0">
                  <p:embed/>
                </p:oleObj>
              </mc:Choice>
              <mc:Fallback>
                <p:oleObj name="CS ChemDraw Drawing" r:id="rId10" imgW="1962785" imgH="1644015" progId="ChemDraw.Document.6.0">
                  <p:embed/>
                  <p:pic>
                    <p:nvPicPr>
                      <p:cNvPr id="0" name="对象 1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747435" y="4183351"/>
                        <a:ext cx="888607" cy="7440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6886303" y="3964712"/>
          <a:ext cx="1589984" cy="962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CS ChemDraw Drawing" r:id="rId12" imgW="3506470" imgH="2131060" progId="ChemDraw.Document.6.0">
                  <p:embed/>
                </p:oleObj>
              </mc:Choice>
              <mc:Fallback>
                <p:oleObj name="CS ChemDraw Drawing" r:id="rId12" imgW="3506470" imgH="2131060" progId="ChemDraw.Document.6.0">
                  <p:embed/>
                  <p:pic>
                    <p:nvPicPr>
                      <p:cNvPr id="0" name="对象 1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886303" y="3964712"/>
                        <a:ext cx="1589984" cy="962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849609" y="4964933"/>
            <a:ext cx="72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120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Grubbs I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1806325" y="4964901"/>
            <a:ext cx="187743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Grubbs II</a:t>
            </a:r>
            <a:endParaRPr lang="en-US" altLang="zh-CN" sz="1200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11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取代一个膦配体，活性提升</a:t>
            </a:r>
            <a:endParaRPr lang="en-US" altLang="zh-CN" sz="11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11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适用于</a:t>
            </a:r>
            <a:r>
              <a:rPr lang="en-US" altLang="zh-CN" sz="11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RCM</a:t>
            </a:r>
            <a:r>
              <a:rPr lang="zh-CN" altLang="en-US" sz="11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及多取代烯烃</a:t>
            </a:r>
            <a:endParaRPr lang="zh-CN" altLang="en-US" sz="11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056680" y="5134177"/>
            <a:ext cx="117211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120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Grubbs III</a:t>
            </a:r>
            <a:endParaRPr lang="en-US" altLang="zh-CN" dirty="0"/>
          </a:p>
          <a:p>
            <a:r>
              <a:rPr lang="zh-CN" altLang="en-US" sz="1100" b="1" dirty="0"/>
              <a:t>适用于开环聚合</a:t>
            </a:r>
            <a:endParaRPr lang="zh-CN" altLang="en-US" sz="1100" b="1" dirty="0"/>
          </a:p>
        </p:txBody>
      </p:sp>
      <p:sp>
        <p:nvSpPr>
          <p:cNvPr id="23" name="文本框 22"/>
          <p:cNvSpPr txBox="1"/>
          <p:nvPr/>
        </p:nvSpPr>
        <p:spPr>
          <a:xfrm>
            <a:off x="5323552" y="4964100"/>
            <a:ext cx="173637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120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Hoveyda-Grubbs I</a:t>
            </a:r>
            <a:endParaRPr lang="en-US" altLang="zh-CN" dirty="0"/>
          </a:p>
          <a:p>
            <a:r>
              <a:rPr lang="zh-CN" altLang="en-US" sz="1100" b="1" dirty="0"/>
              <a:t>稳定，可回收，活性较低</a:t>
            </a:r>
            <a:endParaRPr lang="en-US" altLang="zh-CN" sz="1100" b="1" dirty="0"/>
          </a:p>
          <a:p>
            <a:r>
              <a:rPr lang="zh-CN" altLang="en-US" sz="11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适用于末端烯烃</a:t>
            </a:r>
            <a:r>
              <a:rPr lang="en-US" altLang="zh-CN" sz="110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RCM</a:t>
            </a:r>
            <a:endParaRPr lang="zh-CN" altLang="en-US" sz="1100" dirty="0"/>
          </a:p>
        </p:txBody>
      </p:sp>
      <p:sp>
        <p:nvSpPr>
          <p:cNvPr id="25" name="文本框 24"/>
          <p:cNvSpPr txBox="1"/>
          <p:nvPr/>
        </p:nvSpPr>
        <p:spPr>
          <a:xfrm>
            <a:off x="6988637" y="4964100"/>
            <a:ext cx="138531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120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Hoveyda-Grubbs II</a:t>
            </a:r>
            <a:endParaRPr lang="en-US" altLang="zh-CN" dirty="0"/>
          </a:p>
          <a:p>
            <a:r>
              <a:rPr lang="zh-CN" altLang="en-US" sz="1100" b="1" dirty="0"/>
              <a:t>稳定，活性较低</a:t>
            </a:r>
            <a:endParaRPr lang="en-US" altLang="zh-CN" sz="1100" b="1" dirty="0"/>
          </a:p>
          <a:p>
            <a:r>
              <a:rPr lang="zh-CN" altLang="en-US" sz="1100" b="1" dirty="0"/>
              <a:t>适用于缺电子烯烃</a:t>
            </a:r>
            <a:endParaRPr lang="zh-CN" altLang="en-US" sz="1100" b="1" dirty="0"/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3913997" y="4062308"/>
          <a:ext cx="1457485" cy="1082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" name="CS ChemDraw Drawing" r:id="rId14" imgW="3506470" imgH="2609215" progId="ChemDraw.Document.6.0">
                  <p:embed/>
                </p:oleObj>
              </mc:Choice>
              <mc:Fallback>
                <p:oleObj name="CS ChemDraw Drawing" r:id="rId14" imgW="3506470" imgH="2609215" progId="ChemDraw.Document.6.0">
                  <p:embed/>
                  <p:pic>
                    <p:nvPicPr>
                      <p:cNvPr id="0" name="对象 25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913997" y="4062308"/>
                        <a:ext cx="1457485" cy="10820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 12"/>
          <p:cNvSpPr>
            <a:spLocks noGrp="1"/>
          </p:cNvSpPr>
          <p:nvPr>
            <p:ph type="title"/>
          </p:nvPr>
        </p:nvSpPr>
        <p:spPr>
          <a:xfrm>
            <a:off x="785219" y="172652"/>
            <a:ext cx="7821262" cy="389096"/>
          </a:xfrm>
        </p:spPr>
        <p:txBody>
          <a:bodyPr>
            <a:noAutofit/>
          </a:bodyPr>
          <a:lstStyle/>
          <a:p>
            <a:r>
              <a:rPr lang="en-US" altLang="zh-CN" sz="21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ii	Allylic Oxidation with Metal-TBHP</a:t>
            </a:r>
            <a:endParaRPr lang="zh-CN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468733" y="1478279"/>
            <a:ext cx="169817" cy="175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270002" y="242898"/>
            <a:ext cx="248603" cy="248605"/>
            <a:chOff x="270002" y="242898"/>
            <a:chExt cx="248603" cy="248605"/>
          </a:xfrm>
        </p:grpSpPr>
        <p:sp>
          <p:nvSpPr>
            <p:cNvPr id="24" name="椭圆 23">
              <a:hlinkClick r:id="" action="ppaction://noaction"/>
            </p:cNvPr>
            <p:cNvSpPr/>
            <p:nvPr/>
          </p:nvSpPr>
          <p:spPr>
            <a:xfrm>
              <a:off x="270002" y="242900"/>
              <a:ext cx="248603" cy="24860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alpha val="60000"/>
                  </a:schemeClr>
                </a:gs>
                <a:gs pos="50000">
                  <a:srgbClr val="FFFFFF">
                    <a:alpha val="80000"/>
                  </a:srgb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  <a:effectLst>
              <a:outerShdw blurRad="50800" dir="13500000" sx="107000" sy="107000" algn="b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图形 5" descr="带向左箭头的圆圈 纯色填充">
              <a:hlinkClick r:id="rId1" action="ppaction://hlinksldjump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0002" y="242898"/>
              <a:ext cx="248603" cy="248603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4927362" y="598321"/>
            <a:ext cx="2534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Mechanism (rhodium catalysts):</a:t>
            </a:r>
            <a:endParaRPr lang="zh-CN" alt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8833" y="889111"/>
            <a:ext cx="3549812" cy="437462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5881387" y="5263731"/>
            <a:ext cx="30505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Mendeleev </a:t>
            </a:r>
            <a:r>
              <a:rPr lang="en-US" altLang="zh-CN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</a:t>
            </a:r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187.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94303" y="598322"/>
            <a:ext cx="4446103" cy="4976861"/>
            <a:chOff x="4572000" y="672532"/>
            <a:chExt cx="4446103" cy="4976861"/>
          </a:xfrm>
        </p:grpSpPr>
        <p:sp>
          <p:nvSpPr>
            <p:cNvPr id="8" name="文本框 7"/>
            <p:cNvSpPr txBox="1"/>
            <p:nvPr/>
          </p:nvSpPr>
          <p:spPr>
            <a:xfrm>
              <a:off x="4695850" y="3576996"/>
              <a:ext cx="18213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“Russell mechanism”:</a:t>
              </a:r>
              <a:endParaRPr lang="zh-CN" altLang="en-US" sz="1200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3484"/>
            <a:stretch>
              <a:fillRect/>
            </a:stretch>
          </p:blipFill>
          <p:spPr>
            <a:xfrm>
              <a:off x="4695850" y="3734682"/>
              <a:ext cx="4104582" cy="1559842"/>
            </a:xfrm>
            <a:prstGeom prst="rect">
              <a:avLst/>
            </a:prstGeom>
          </p:spPr>
        </p:pic>
        <p:grpSp>
          <p:nvGrpSpPr>
            <p:cNvPr id="11" name="组合 10"/>
            <p:cNvGrpSpPr/>
            <p:nvPr/>
          </p:nvGrpSpPr>
          <p:grpSpPr>
            <a:xfrm>
              <a:off x="5133415" y="933684"/>
              <a:ext cx="3229451" cy="2311965"/>
              <a:chOff x="1934388" y="2404328"/>
              <a:chExt cx="4262958" cy="3051853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73019" y="2404328"/>
                <a:ext cx="3958150" cy="1920290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53575" y="4275121"/>
                <a:ext cx="3797037" cy="435440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34388" y="4654971"/>
                <a:ext cx="4262958" cy="801210"/>
              </a:xfrm>
              <a:prstGeom prst="rect">
                <a:avLst/>
              </a:prstGeom>
            </p:spPr>
          </p:pic>
        </p:grpSp>
        <p:sp>
          <p:nvSpPr>
            <p:cNvPr id="15" name="文本框 14"/>
            <p:cNvSpPr txBox="1"/>
            <p:nvPr/>
          </p:nvSpPr>
          <p:spPr>
            <a:xfrm>
              <a:off x="5967567" y="5341616"/>
              <a:ext cx="305053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de-DE" altLang="zh-CN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J. Am. Chem. Soc.</a:t>
              </a:r>
              <a:r>
                <a:rPr lang="de-DE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de-DE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2003</a:t>
              </a:r>
              <a:r>
                <a:rPr lang="de-DE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de-DE" altLang="zh-CN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125</a:t>
              </a:r>
              <a:r>
                <a:rPr lang="de-DE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6172.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177366" y="3275957"/>
              <a:ext cx="384073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J. Chem. Soc., Perkin Trans. 2</a:t>
              </a: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1998</a:t>
              </a: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2429.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572000" y="672532"/>
              <a:ext cx="24304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Mechanism (copper catalysts):</a:t>
              </a:r>
              <a:endParaRPr lang="zh-CN" altLang="en-US" sz="1200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 12"/>
          <p:cNvSpPr>
            <a:spLocks noGrp="1"/>
          </p:cNvSpPr>
          <p:nvPr>
            <p:ph type="title"/>
          </p:nvPr>
        </p:nvSpPr>
        <p:spPr>
          <a:xfrm>
            <a:off x="785219" y="172652"/>
            <a:ext cx="7821262" cy="389096"/>
          </a:xfrm>
        </p:spPr>
        <p:txBody>
          <a:bodyPr>
            <a:noAutofit/>
          </a:bodyPr>
          <a:lstStyle/>
          <a:p>
            <a:r>
              <a:rPr lang="en-US" altLang="zh-CN" sz="21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5	1-Silylvinyl Radical Cyclization</a:t>
            </a:r>
            <a:endParaRPr lang="zh-CN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468733" y="1478279"/>
            <a:ext cx="169817" cy="175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05607" y="672092"/>
            <a:ext cx="4932786" cy="463784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881387" y="5359986"/>
            <a:ext cx="30505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Am. Chem. Soc.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de-DE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1989</a:t>
            </a:r>
            <a:r>
              <a:rPr lang="de-DE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111</a:t>
            </a:r>
            <a:r>
              <a:rPr lang="de-DE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4984.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70002" y="242898"/>
            <a:ext cx="248603" cy="248605"/>
            <a:chOff x="270002" y="242898"/>
            <a:chExt cx="248603" cy="248605"/>
          </a:xfrm>
        </p:grpSpPr>
        <p:sp>
          <p:nvSpPr>
            <p:cNvPr id="8" name="椭圆 7">
              <a:hlinkClick r:id="" action="ppaction://noaction"/>
            </p:cNvPr>
            <p:cNvSpPr/>
            <p:nvPr/>
          </p:nvSpPr>
          <p:spPr>
            <a:xfrm>
              <a:off x="270002" y="242900"/>
              <a:ext cx="248603" cy="24860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alpha val="60000"/>
                  </a:schemeClr>
                </a:gs>
                <a:gs pos="50000">
                  <a:srgbClr val="FFFFFF">
                    <a:alpha val="80000"/>
                  </a:srgb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  <a:effectLst>
              <a:outerShdw blurRad="50800" dir="13500000" sx="107000" sy="107000" algn="b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图形 8" descr="带向左箭头的圆圈 纯色填充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0002" y="242898"/>
              <a:ext cx="248603" cy="2486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WM4Yjc3ZWQzOTJjZDRhZTA2NDAxYjk4Mzk2ZTZjN2MifQ=="/>
</p:tagLst>
</file>

<file path=ppt/theme/theme1.xml><?xml version="1.0" encoding="utf-8"?>
<a:theme xmlns:a="http://schemas.openxmlformats.org/drawingml/2006/main" name="Office 主题​​">
  <a:themeElements>
    <a:clrScheme name="气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1915</Words>
  <Application>WPS 演示</Application>
  <PresentationFormat>全屏显示(16:10)</PresentationFormat>
  <Paragraphs>161</Paragraphs>
  <Slides>19</Slides>
  <Notes>14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21</vt:i4>
      </vt:variant>
      <vt:variant>
        <vt:lpstr>幻灯片标题</vt:lpstr>
      </vt:variant>
      <vt:variant>
        <vt:i4>19</vt:i4>
      </vt:variant>
    </vt:vector>
  </HeadingPairs>
  <TitlesOfParts>
    <vt:vector size="51" baseType="lpstr">
      <vt:lpstr>Arial</vt:lpstr>
      <vt:lpstr>宋体</vt:lpstr>
      <vt:lpstr>Wingdings</vt:lpstr>
      <vt:lpstr>Times New Roman</vt:lpstr>
      <vt:lpstr>仿宋</vt:lpstr>
      <vt:lpstr>微软雅黑</vt:lpstr>
      <vt:lpstr>Arial Unicode MS</vt:lpstr>
      <vt:lpstr>等线 Light</vt:lpstr>
      <vt:lpstr>等线</vt:lpstr>
      <vt:lpstr>Calibri</vt:lpstr>
      <vt:lpstr>Office 主题​​</vt:lpstr>
      <vt:lpstr>ChemDraw.Document.6.0</vt:lpstr>
      <vt:lpstr>ChemDraw.Document.6.0</vt:lpstr>
      <vt:lpstr>ChemDraw.Document.6.0</vt:lpstr>
      <vt:lpstr>ChemDraw.Document.6.0</vt:lpstr>
      <vt:lpstr>ChemDraw.Document.6.0</vt:lpstr>
      <vt:lpstr>ChemDraw.Document.6.0</vt:lpstr>
      <vt:lpstr>ChemDraw.Document.6.0</vt:lpstr>
      <vt:lpstr>ChemDraw.Document.6.0</vt:lpstr>
      <vt:lpstr>ChemDraw.Document.6.0</vt:lpstr>
      <vt:lpstr>ChemDraw.Document.6.0</vt:lpstr>
      <vt:lpstr>ChemDraw.Document.6.0</vt:lpstr>
      <vt:lpstr>ChemDraw.Document.6.0</vt:lpstr>
      <vt:lpstr>ChemDraw.Document.6.0</vt:lpstr>
      <vt:lpstr>ChemDraw.Document.6.0</vt:lpstr>
      <vt:lpstr>ChemDraw.Document.6.0</vt:lpstr>
      <vt:lpstr>ChemDraw.Document.6.0</vt:lpstr>
      <vt:lpstr>ChemDraw.Document.6.0</vt:lpstr>
      <vt:lpstr>ChemDraw.Document.6.0</vt:lpstr>
      <vt:lpstr>ChemDraw.Document.6.0</vt:lpstr>
      <vt:lpstr>ChemDraw.Document.6.0</vt:lpstr>
      <vt:lpstr>ChemDraw.Document.6.0</vt:lpstr>
      <vt:lpstr>PowerPoint 演示文稿</vt:lpstr>
      <vt:lpstr>Retrosynthetic Analysis</vt:lpstr>
      <vt:lpstr>PowerPoint 演示文稿</vt:lpstr>
      <vt:lpstr>PowerPoint 演示文稿</vt:lpstr>
      <vt:lpstr>PowerPoint 演示文稿</vt:lpstr>
      <vt:lpstr>PowerPoint 演示文稿</vt:lpstr>
      <vt:lpstr>Step i		Alkene (Olefin) Metathesis</vt:lpstr>
      <vt:lpstr>Step ii	Allylic Oxidation with Metal-TBHP</vt:lpstr>
      <vt:lpstr>Step 5	1-Silylvinyl Radical Cyclization</vt:lpstr>
      <vt:lpstr>Step 5	Fleming-Tamao Oxidation</vt:lpstr>
      <vt:lpstr>Step 5	Further Investigations on the Radical Cascade</vt:lpstr>
      <vt:lpstr>Step 8	Stille Cross-Coupling</vt:lpstr>
      <vt:lpstr>Step 10	Optimization of the Cyclization for 7-Member Ring</vt:lpstr>
      <vt:lpstr>Step 10	Luche Conjugate Addition / Luche Cyclization</vt:lpstr>
      <vt:lpstr>Step 11	Davis Oxaziridine</vt:lpstr>
      <vt:lpstr>Step 11	Convert Carbonyl Compounds to Acyloins</vt:lpstr>
      <vt:lpstr>Step 12	Babler–Dauben Oxidation Rearrangement</vt:lpstr>
      <vt:lpstr>Step 9’	Johnson–Claisen Rearrangement</vt:lpstr>
      <vt:lpstr>Step 13’	Iridium-Catalyzed Hydrosilylation of Alkenes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Lehua Deng</dc:creator>
  <cp:lastModifiedBy>lzy</cp:lastModifiedBy>
  <cp:revision>109</cp:revision>
  <dcterms:created xsi:type="dcterms:W3CDTF">2023-08-17T17:35:00Z</dcterms:created>
  <dcterms:modified xsi:type="dcterms:W3CDTF">2024-07-12T13:12:30Z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1C9B6D130B894C81890F9E7572BC1D61_12</vt:lpwstr>
  </property>
  <property fmtid="{D5CDD505-2E9C-101B-9397-08002B2CF9AE}" pid="3" name="KSOProductBuildVer">
    <vt:lpwstr>2052-12.1.0.17147</vt:lpwstr>
  </property>
</Properties>
</file>